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388" r:id="rId2"/>
    <p:sldId id="392" r:id="rId3"/>
    <p:sldId id="389" r:id="rId4"/>
    <p:sldId id="372" r:id="rId5"/>
    <p:sldId id="404" r:id="rId6"/>
    <p:sldId id="374" r:id="rId7"/>
    <p:sldId id="401" r:id="rId8"/>
    <p:sldId id="373" r:id="rId9"/>
    <p:sldId id="402" r:id="rId10"/>
    <p:sldId id="375" r:id="rId11"/>
    <p:sldId id="376" r:id="rId12"/>
    <p:sldId id="377" r:id="rId13"/>
    <p:sldId id="406" r:id="rId14"/>
    <p:sldId id="385" r:id="rId15"/>
    <p:sldId id="396" r:id="rId16"/>
    <p:sldId id="381" r:id="rId17"/>
    <p:sldId id="393" r:id="rId18"/>
    <p:sldId id="391" r:id="rId19"/>
    <p:sldId id="403" r:id="rId20"/>
    <p:sldId id="383" r:id="rId21"/>
    <p:sldId id="384" r:id="rId22"/>
    <p:sldId id="397" r:id="rId23"/>
    <p:sldId id="399" r:id="rId24"/>
    <p:sldId id="371" r:id="rId25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FFFFFF"/>
    <a:srgbClr val="FFFAEB"/>
    <a:srgbClr val="FFF4D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1" autoAdjust="0"/>
  </p:normalViewPr>
  <p:slideViewPr>
    <p:cSldViewPr>
      <p:cViewPr varScale="1">
        <p:scale>
          <a:sx n="102" d="100"/>
          <a:sy n="102" d="100"/>
        </p:scale>
        <p:origin x="18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CFA4B1C-CE00-4E42-A14A-46A504446DA9}" type="datetimeFigureOut">
              <a:rPr lang="zh-TW" altLang="en-US" smtClean="0"/>
              <a:t>2026/2/10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E2A39018-BF53-4439-B00A-1135D9E75F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3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A795519-7827-4126-81E4-B0976B930716}" type="datetimeFigureOut">
              <a:rPr lang="zh-TW" altLang="en-US" smtClean="0"/>
              <a:t>2026/2/10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9" y="4721225"/>
            <a:ext cx="5444806" cy="44719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9B1E752-4E03-4076-B0F0-38206EF6D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8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41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9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50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1pPr>
            <a:lvl2pPr marL="743690" indent="-286035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2pPr>
            <a:lvl3pPr marL="1144138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3pPr>
            <a:lvl4pPr marL="1601794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4pPr>
            <a:lvl5pPr marL="2059450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5pPr>
            <a:lvl6pPr marL="2517106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6pPr>
            <a:lvl7pPr marL="2974761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7pPr>
            <a:lvl8pPr marL="3432417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8pPr>
            <a:lvl9pPr marL="3890072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9pPr>
          </a:lstStyle>
          <a:p>
            <a:fld id="{2AC09737-2DEC-434D-BA8D-B14A054149B2}" type="slidenum">
              <a:rPr kumimoji="0" lang="zh-TW" altLang="en-US" sz="1200">
                <a:latin typeface="Arial" panose="020B0604020202020204" pitchFamily="34" charset="0"/>
              </a:rPr>
              <a:pPr/>
              <a:t>24</a:t>
            </a:fld>
            <a:endParaRPr kumimoji="0" lang="zh-TW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58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2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47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7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2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36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64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6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lt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5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6" name="Rectangle 286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7" name="Rectangle 289"/>
          <p:cNvSpPr>
            <a:spLocks noChangeArrowheads="1"/>
          </p:cNvSpPr>
          <p:nvPr/>
        </p:nvSpPr>
        <p:spPr bwMode="auto">
          <a:xfrm>
            <a:off x="5638800" y="5562600"/>
            <a:ext cx="457200" cy="457200"/>
          </a:xfrm>
          <a:prstGeom prst="rect">
            <a:avLst/>
          </a:prstGeom>
          <a:solidFill>
            <a:srgbClr val="3C9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2411413" y="6165850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全人教育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學用合一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國際視野</a:t>
            </a:r>
            <a:endParaRPr lang="zh-TW" altLang="en-US" sz="200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286"/>
          <p:cNvSpPr>
            <a:spLocks noChangeArrowheads="1"/>
          </p:cNvSpPr>
          <p:nvPr/>
        </p:nvSpPr>
        <p:spPr bwMode="auto">
          <a:xfrm>
            <a:off x="6477000" y="5562600"/>
            <a:ext cx="228600" cy="228600"/>
          </a:xfrm>
          <a:prstGeom prst="rect">
            <a:avLst/>
          </a:prstGeom>
          <a:solidFill>
            <a:srgbClr val="9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0" y="1989138"/>
            <a:ext cx="6659563" cy="4079875"/>
            <a:chOff x="0" y="1253"/>
            <a:chExt cx="4195" cy="2570"/>
          </a:xfrm>
        </p:grpSpPr>
        <p:pic>
          <p:nvPicPr>
            <p:cNvPr id="11" name="Picture 15" descr="major_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112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8"/>
              <a:ext cx="1128" cy="81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 descr="im0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0"/>
              <a:ext cx="11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002"/>
              <a:ext cx="111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七：景觀專業全球赴大陸研習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128"/>
              <a:ext cx="108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2"/>
            <p:cNvPicPr>
              <a:picLocks noChangeAspect="1"/>
            </p:cNvPicPr>
            <p:nvPr/>
          </p:nvPicPr>
          <p:blipFill>
            <a:blip r:embed="rId7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00"/>
              <a:ext cx="1905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916113"/>
            <a:ext cx="6732587" cy="4572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276600" y="27432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36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8"/>
          <p:cNvSpPr>
            <a:spLocks noChangeArrowheads="1"/>
          </p:cNvSpPr>
          <p:nvPr/>
        </p:nvSpPr>
        <p:spPr bwMode="ltGray">
          <a:xfrm>
            <a:off x="0" y="765175"/>
            <a:ext cx="9144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Rectangle 133"/>
          <p:cNvSpPr>
            <a:spLocks noChangeArrowheads="1"/>
          </p:cNvSpPr>
          <p:nvPr/>
        </p:nvSpPr>
        <p:spPr bwMode="gray">
          <a:xfrm>
            <a:off x="0" y="-38100"/>
            <a:ext cx="9144000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reeform 126"/>
          <p:cNvSpPr>
            <a:spLocks/>
          </p:cNvSpPr>
          <p:nvPr/>
        </p:nvSpPr>
        <p:spPr bwMode="gray">
          <a:xfrm>
            <a:off x="-12700" y="-17145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v"/>
            </a:pPr>
            <a:endParaRPr lang="zh-TW" altLang="en-US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55837"/>
            <a:ext cx="7273230" cy="919063"/>
          </a:xfrm>
        </p:spPr>
        <p:txBody>
          <a:bodyPr/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30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-38100"/>
            <a:ext cx="8458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10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zh-TW" altLang="en-US" sz="6600" dirty="0">
                <a:solidFill>
                  <a:srgbClr val="7030A0"/>
                </a:solidFill>
                <a:latin typeface="+mn-ea"/>
                <a:cs typeface="Arial" panose="020B0604020202020204" pitchFamily="34" charset="0"/>
              </a:rPr>
              <a:t>新生免到校辦理休學篇</a:t>
            </a:r>
            <a:endParaRPr lang="en-US" altLang="zh-TW" sz="60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42312" y="6505575"/>
            <a:ext cx="838200" cy="261938"/>
          </a:xfrm>
          <a:prstGeom prst="rect">
            <a:avLst/>
          </a:prstGeom>
        </p:spPr>
        <p:txBody>
          <a:bodyPr/>
          <a:lstStyle/>
          <a:p>
            <a:fld id="{B098A031-3AC3-4646-9041-F7B0CF2CE37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998"/>
            <a:ext cx="9144000" cy="34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084168" y="201167"/>
            <a:ext cx="2808312" cy="4208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</a:rPr>
              <a:t>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注意：有*符號，表示必填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C:\Users\30340\AppData\Local\Microsoft\Windows\INetCache\Content.Word\1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167"/>
            <a:ext cx="9144000" cy="59368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55576" y="5013176"/>
            <a:ext cx="7560840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07852" y="3645024"/>
            <a:ext cx="2664296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 * 符號，表示必填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24189" y="5373216"/>
            <a:ext cx="1417194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填寫手機號碼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24188" y="5841672"/>
            <a:ext cx="184780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勾選是否寄發通知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24188" y="6349836"/>
            <a:ext cx="1419491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選擇休學原因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8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勾選休學原因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7899"/>
            <a:ext cx="7322737" cy="58288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40522" y="1895346"/>
            <a:ext cx="201622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休學原因：擇一點選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70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36"/>
            <a:ext cx="8018408" cy="5549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3458" y="2492896"/>
            <a:ext cx="750091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28384" y="1169457"/>
            <a:ext cx="936464" cy="132343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可選擇是否投保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81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4EB3F9-5DF1-4806-8718-CD7681F1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1124744"/>
            <a:ext cx="8785200" cy="57332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F748C22-4FEF-4EE1-A8C7-1FDE6FA15339}"/>
              </a:ext>
            </a:extLst>
          </p:cNvPr>
          <p:cNvSpPr txBox="1"/>
          <p:nvPr/>
        </p:nvSpPr>
        <p:spPr>
          <a:xfrm>
            <a:off x="8028384" y="1124744"/>
            <a:ext cx="935968" cy="156966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選擇要投保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跳出提醒內容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08BBBC-FCF8-4782-AD2E-7E78FBCF37BA}"/>
              </a:ext>
            </a:extLst>
          </p:cNvPr>
          <p:cNvSpPr/>
          <p:nvPr/>
        </p:nvSpPr>
        <p:spPr>
          <a:xfrm>
            <a:off x="383458" y="2492896"/>
            <a:ext cx="7500910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71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完成休學申請</a:t>
            </a:r>
            <a:endParaRPr lang="zh-TW" altLang="en-US" dirty="0"/>
          </a:p>
        </p:txBody>
      </p:sp>
      <p:pic>
        <p:nvPicPr>
          <p:cNvPr id="6" name="圖片 5" descr="D:\Desktop\109.7.8\新生休學\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320"/>
            <a:ext cx="9144000" cy="5352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7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平安保險繳費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0021" y="209444"/>
            <a:ext cx="3397037" cy="5032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0" dirty="0">
                <a:solidFill>
                  <a:schemeClr val="tx1"/>
                </a:solidFill>
              </a:rPr>
              <a:t>免到校，方便又快捷</a:t>
            </a:r>
            <a:endParaRPr lang="zh-TW" altLang="en-US" b="0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144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網路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ATM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轉帳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分鐘後入帳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   </a:t>
            </a: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52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超商繳費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依店家入帳時間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>
          <a:xfrm>
            <a:off x="468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微信支付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在大陸也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OK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6948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本校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出納組繳費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0" y="2060631"/>
            <a:ext cx="2161050" cy="39873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94" y="2060631"/>
            <a:ext cx="2097341" cy="39873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24" y="2060631"/>
            <a:ext cx="2135814" cy="40205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62" y="2088001"/>
            <a:ext cx="2088496" cy="24931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552" y="2996952"/>
            <a:ext cx="425513" cy="216024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2702104"/>
            <a:ext cx="504056" cy="294848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5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下載休學證明書</a:t>
            </a:r>
          </a:p>
        </p:txBody>
      </p:sp>
      <p:pic>
        <p:nvPicPr>
          <p:cNvPr id="6" name="圖片 5" descr="D:\Desktop\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68758" y="5283184"/>
            <a:ext cx="1224136" cy="716400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1131</a:t>
            </a:r>
            <a:endParaRPr lang="zh-TW" sz="2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8AFC44-2697-42B1-B2F5-D0F3D46D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0547"/>
            <a:ext cx="8315242" cy="15667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4D85083-BE43-4AB0-B401-8522CB14E101}"/>
              </a:ext>
            </a:extLst>
          </p:cNvPr>
          <p:cNvSpPr/>
          <p:nvPr/>
        </p:nvSpPr>
        <p:spPr>
          <a:xfrm>
            <a:off x="6516216" y="5013176"/>
            <a:ext cx="1800200" cy="738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EB8D393-1447-42D2-A1FB-F464B680179E}"/>
              </a:ext>
            </a:extLst>
          </p:cNvPr>
          <p:cNvSpPr/>
          <p:nvPr/>
        </p:nvSpPr>
        <p:spPr>
          <a:xfrm>
            <a:off x="925880" y="5222720"/>
            <a:ext cx="767014" cy="2729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1151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A4D6F0-F20F-4F5D-94D2-8B9DD873967D}"/>
              </a:ext>
            </a:extLst>
          </p:cNvPr>
          <p:cNvSpPr/>
          <p:nvPr/>
        </p:nvSpPr>
        <p:spPr>
          <a:xfrm>
            <a:off x="2748992" y="5160735"/>
            <a:ext cx="1823008" cy="461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2026/08/03(</a:t>
            </a:r>
            <a:r>
              <a:rPr lang="zh-TW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星期一</a:t>
            </a:r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66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20080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zh-TW" altLang="en-US" sz="6600" dirty="0">
                <a:solidFill>
                  <a:srgbClr val="7030A0"/>
                </a:solidFill>
                <a:latin typeface="+mn-ea"/>
                <a:cs typeface="Arial" panose="020B0604020202020204" pitchFamily="34" charset="0"/>
              </a:rPr>
              <a:t>手機操作畫面</a:t>
            </a:r>
            <a:endParaRPr lang="en-US" altLang="zh-TW" sz="60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42312" y="6505575"/>
            <a:ext cx="838200" cy="261938"/>
          </a:xfrm>
          <a:prstGeom prst="rect">
            <a:avLst/>
          </a:prstGeom>
        </p:spPr>
        <p:txBody>
          <a:bodyPr/>
          <a:lstStyle/>
          <a:p>
            <a:fld id="{B098A031-3AC3-4646-9041-F7B0CF2CE37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998"/>
            <a:ext cx="9144000" cy="34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路徑說明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204000" y="1116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研究生新生路徑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1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252000" y="1080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新生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1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網通路徑              </a:t>
            </a:r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6281041" y="1080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研究生新生路徑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2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F7E1186-125E-42D5-A4E0-ED666EA5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16" y="1623392"/>
            <a:ext cx="2696987" cy="501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FC9E888-9EF6-4C39-86D6-DCA1471B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8" y="1648456"/>
            <a:ext cx="2334928" cy="501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2F3171B-FDE7-4078-B2A3-3FAB4A02CCF4}"/>
              </a:ext>
            </a:extLst>
          </p:cNvPr>
          <p:cNvSpPr/>
          <p:nvPr/>
        </p:nvSpPr>
        <p:spPr>
          <a:xfrm>
            <a:off x="8244408" y="1691976"/>
            <a:ext cx="659995" cy="36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DA1EC6-31F0-4B96-A49A-2ACC029D02EF}"/>
              </a:ext>
            </a:extLst>
          </p:cNvPr>
          <p:cNvSpPr/>
          <p:nvPr/>
        </p:nvSpPr>
        <p:spPr>
          <a:xfrm>
            <a:off x="529648" y="4653136"/>
            <a:ext cx="659995" cy="36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A8DBC63-7DC4-4CA0-82AD-119A04506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3" y="1620000"/>
            <a:ext cx="2696987" cy="490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6CF827A-46C9-4DB7-8906-8BC85CEC81C5}"/>
              </a:ext>
            </a:extLst>
          </p:cNvPr>
          <p:cNvSpPr/>
          <p:nvPr/>
        </p:nvSpPr>
        <p:spPr>
          <a:xfrm>
            <a:off x="3501757" y="3861048"/>
            <a:ext cx="2222523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17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路徑說明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  <a:endParaRPr lang="zh-TW" altLang="en-US" dirty="0"/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6264000" y="1080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免到校辦理休學路徑</a:t>
            </a:r>
            <a:r>
              <a:rPr lang="en-US" altLang="zh-TW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2</a:t>
            </a:r>
            <a:endParaRPr lang="zh-TW" altLang="en-US" sz="18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9999"/>
            <a:ext cx="2376264" cy="48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標題 2"/>
          <p:cNvSpPr txBox="1">
            <a:spLocks/>
          </p:cNvSpPr>
          <p:nvPr/>
        </p:nvSpPr>
        <p:spPr>
          <a:xfrm>
            <a:off x="492497" y="1080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研究生新生路徑</a:t>
            </a:r>
            <a:r>
              <a:rPr lang="en-US" altLang="zh-TW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3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56000"/>
            <a:ext cx="2444737" cy="480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標題 2"/>
          <p:cNvSpPr txBox="1">
            <a:spLocks/>
          </p:cNvSpPr>
          <p:nvPr/>
        </p:nvSpPr>
        <p:spPr>
          <a:xfrm>
            <a:off x="3343640" y="1080000"/>
            <a:ext cx="252028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免到校辦理休學路徑</a:t>
            </a:r>
            <a:r>
              <a:rPr lang="en-US" altLang="zh-TW" sz="18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1</a:t>
            </a:r>
            <a:endParaRPr lang="zh-TW" altLang="en-US" sz="18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15" y="1611864"/>
            <a:ext cx="2664939" cy="4913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14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20080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zh-TW" altLang="en-US" sz="6600" dirty="0">
                <a:solidFill>
                  <a:srgbClr val="7030A0"/>
                </a:solidFill>
                <a:latin typeface="+mn-ea"/>
                <a:cs typeface="Arial" panose="020B0604020202020204" pitchFamily="34" charset="0"/>
              </a:rPr>
              <a:t>電腦操作畫面</a:t>
            </a:r>
            <a:endParaRPr lang="en-US" altLang="zh-TW" sz="60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42312" y="6505575"/>
            <a:ext cx="838200" cy="261938"/>
          </a:xfrm>
          <a:prstGeom prst="rect">
            <a:avLst/>
          </a:prstGeom>
        </p:spPr>
        <p:txBody>
          <a:bodyPr/>
          <a:lstStyle/>
          <a:p>
            <a:fld id="{B098A031-3AC3-4646-9041-F7B0CF2CE37C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998"/>
            <a:ext cx="9144000" cy="34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8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系統填寫說明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3614271" y="2780928"/>
            <a:ext cx="896357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標題 2"/>
          <p:cNvSpPr txBox="1">
            <a:spLocks/>
          </p:cNvSpPr>
          <p:nvPr/>
        </p:nvSpPr>
        <p:spPr>
          <a:xfrm>
            <a:off x="540000" y="1008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登入系統 </a:t>
            </a:r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528000" y="1008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申請休學</a:t>
            </a: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475162"/>
            <a:ext cx="2520000" cy="51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75162"/>
            <a:ext cx="2520000" cy="51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圓角矩形 21"/>
          <p:cNvSpPr/>
          <p:nvPr/>
        </p:nvSpPr>
        <p:spPr bwMode="auto">
          <a:xfrm>
            <a:off x="3563888" y="2564904"/>
            <a:ext cx="1020934" cy="4320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1342041" y="2924944"/>
            <a:ext cx="792088" cy="272723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1200" dirty="0">
                <a:solidFill>
                  <a:srgbClr val="FF0000"/>
                </a:solidFill>
              </a:rPr>
              <a:t>學號</a:t>
            </a:r>
            <a:endParaRPr lang="en-US" altLang="zh-TW" sz="1200" dirty="0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853686" y="3713754"/>
            <a:ext cx="1414058" cy="21930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1200" dirty="0">
                <a:solidFill>
                  <a:srgbClr val="FF0000"/>
                </a:solidFill>
              </a:rPr>
              <a:t>預設</a:t>
            </a:r>
            <a:r>
              <a:rPr lang="en-US" altLang="zh-TW" sz="1200" dirty="0">
                <a:solidFill>
                  <a:srgbClr val="FF0000"/>
                </a:solidFill>
              </a:rPr>
              <a:t>:</a:t>
            </a:r>
            <a:r>
              <a:rPr lang="zh-TW" altLang="zh-TW" sz="1200" dirty="0">
                <a:solidFill>
                  <a:srgbClr val="FF0000"/>
                </a:solidFill>
              </a:rPr>
              <a:t>西元生日</a:t>
            </a:r>
            <a:r>
              <a:rPr lang="en-US" altLang="zh-TW" sz="1200" dirty="0">
                <a:solidFill>
                  <a:srgbClr val="FF0000"/>
                </a:solidFill>
              </a:rPr>
              <a:t>8</a:t>
            </a:r>
            <a:r>
              <a:rPr lang="zh-TW" altLang="zh-TW" sz="1200" dirty="0">
                <a:solidFill>
                  <a:srgbClr val="FF0000"/>
                </a:solidFill>
              </a:rPr>
              <a:t>碼</a:t>
            </a:r>
            <a:endParaRPr kumimoji="0" lang="zh-TW" alt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5" name="標題 2"/>
          <p:cNvSpPr txBox="1">
            <a:spLocks/>
          </p:cNvSpPr>
          <p:nvPr/>
        </p:nvSpPr>
        <p:spPr>
          <a:xfrm>
            <a:off x="6518272" y="1038634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需勾選知悉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59AF88-DD27-4A5B-9470-826711A7D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89" y="1475162"/>
            <a:ext cx="3060112" cy="4732792"/>
          </a:xfrm>
          <a:prstGeom prst="rect">
            <a:avLst/>
          </a:prstGeom>
        </p:spPr>
      </p:pic>
      <p:sp>
        <p:nvSpPr>
          <p:cNvPr id="19" name="圓角矩形 23">
            <a:extLst>
              <a:ext uri="{FF2B5EF4-FFF2-40B4-BE49-F238E27FC236}">
                <a16:creationId xmlns:a16="http://schemas.microsoft.com/office/drawing/2014/main" id="{73C4DBFC-FB7C-4F7B-9F55-0BBDF77D7875}"/>
              </a:ext>
            </a:extLst>
          </p:cNvPr>
          <p:cNvSpPr/>
          <p:nvPr/>
        </p:nvSpPr>
        <p:spPr bwMode="auto">
          <a:xfrm flipV="1">
            <a:off x="8320204" y="5517232"/>
            <a:ext cx="887928" cy="46090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540B94-0B4A-434F-A322-28712CE0DD8F}"/>
              </a:ext>
            </a:extLst>
          </p:cNvPr>
          <p:cNvSpPr/>
          <p:nvPr/>
        </p:nvSpPr>
        <p:spPr>
          <a:xfrm>
            <a:off x="5687872" y="4951951"/>
            <a:ext cx="1152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zh-TW" altLang="en-US" sz="2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76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系統填寫說明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-2/4</a:t>
            </a: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40000" y="1008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註冊確認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528000" y="1008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必填</a:t>
            </a:r>
            <a:r>
              <a:rPr lang="en-US" altLang="zh-TW" sz="2000" b="1" dirty="0">
                <a:solidFill>
                  <a:srgbClr val="002060"/>
                </a:solidFill>
                <a:latin typeface="+mn-ea"/>
                <a:ea typeface="+mn-ea"/>
              </a:rPr>
              <a:t>-</a:t>
            </a:r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手機、原因   </a:t>
            </a: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6300193" y="1044000"/>
            <a:ext cx="2664296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必填</a:t>
            </a:r>
            <a:r>
              <a:rPr lang="en-US" altLang="zh-TW" sz="2000" b="1" dirty="0">
                <a:solidFill>
                  <a:srgbClr val="002060"/>
                </a:solidFill>
                <a:latin typeface="+mn-ea"/>
                <a:ea typeface="+mn-ea"/>
              </a:rPr>
              <a:t>-</a:t>
            </a:r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</a:rPr>
              <a:t>勾選寄發休退學通知</a:t>
            </a:r>
          </a:p>
        </p:txBody>
      </p:sp>
      <p:pic>
        <p:nvPicPr>
          <p:cNvPr id="12" name="圖片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3" y="1476000"/>
            <a:ext cx="2520000" cy="51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圓角矩形 12"/>
          <p:cNvSpPr/>
          <p:nvPr/>
        </p:nvSpPr>
        <p:spPr bwMode="auto">
          <a:xfrm>
            <a:off x="3528000" y="4581128"/>
            <a:ext cx="2442583" cy="9361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6000"/>
            <a:ext cx="2598540" cy="4977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圓角矩形 10"/>
          <p:cNvSpPr/>
          <p:nvPr/>
        </p:nvSpPr>
        <p:spPr bwMode="auto">
          <a:xfrm>
            <a:off x="2123624" y="3750449"/>
            <a:ext cx="792089" cy="5991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264447" y="5274786"/>
            <a:ext cx="432048" cy="1440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5496971-9951-49C8-9E0C-F3A37112F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34" y="1445672"/>
            <a:ext cx="2644246" cy="5182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圓角矩形 12">
            <a:extLst>
              <a:ext uri="{FF2B5EF4-FFF2-40B4-BE49-F238E27FC236}">
                <a16:creationId xmlns:a16="http://schemas.microsoft.com/office/drawing/2014/main" id="{168B8B82-0499-4F25-BDF0-84445ED92E1C}"/>
              </a:ext>
            </a:extLst>
          </p:cNvPr>
          <p:cNvSpPr/>
          <p:nvPr/>
        </p:nvSpPr>
        <p:spPr bwMode="auto">
          <a:xfrm>
            <a:off x="6248235" y="2424125"/>
            <a:ext cx="2644246" cy="9361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系統填寫說明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-3/3</a:t>
            </a:r>
            <a:endParaRPr lang="zh-TW" altLang="en-US" dirty="0"/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5651099" y="110546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1900" b="1" dirty="0">
                <a:solidFill>
                  <a:srgbClr val="002060"/>
                </a:solidFill>
                <a:latin typeface="+mn-ea"/>
                <a:ea typeface="+mn-ea"/>
              </a:rPr>
              <a:t>申請完成</a:t>
            </a:r>
          </a:p>
        </p:txBody>
      </p:sp>
      <p:pic>
        <p:nvPicPr>
          <p:cNvPr id="19" name="圖片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57" y="1489360"/>
            <a:ext cx="2584685" cy="51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標題 2"/>
          <p:cNvSpPr txBox="1">
            <a:spLocks/>
          </p:cNvSpPr>
          <p:nvPr/>
        </p:nvSpPr>
        <p:spPr>
          <a:xfrm>
            <a:off x="1692901" y="1105460"/>
            <a:ext cx="2123768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1900" b="1" dirty="0">
                <a:solidFill>
                  <a:srgbClr val="002060"/>
                </a:solidFill>
                <a:latin typeface="+mn-ea"/>
                <a:ea typeface="+mn-ea"/>
              </a:rPr>
              <a:t>投保學生平安保險繳費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B20F3E6-CC2E-4AF3-9859-2374C430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78" y="1489360"/>
            <a:ext cx="2857899" cy="51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圓角矩形 22">
            <a:extLst>
              <a:ext uri="{FF2B5EF4-FFF2-40B4-BE49-F238E27FC236}">
                <a16:creationId xmlns:a16="http://schemas.microsoft.com/office/drawing/2014/main" id="{C2574DE7-64FA-46CE-A1F3-C2F2A0C46FE7}"/>
              </a:ext>
            </a:extLst>
          </p:cNvPr>
          <p:cNvSpPr/>
          <p:nvPr/>
        </p:nvSpPr>
        <p:spPr bwMode="auto">
          <a:xfrm>
            <a:off x="1339527" y="3573016"/>
            <a:ext cx="2835555" cy="20672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系統填寫說明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平安保險繳費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0021" y="209444"/>
            <a:ext cx="3397037" cy="5032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0" dirty="0">
                <a:solidFill>
                  <a:schemeClr val="tx1"/>
                </a:solidFill>
              </a:rPr>
              <a:t>免到校，方便又快捷</a:t>
            </a:r>
            <a:endParaRPr lang="zh-TW" altLang="en-US" b="0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144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網路</a:t>
            </a:r>
            <a:r>
              <a:rPr lang="en-US" altLang="zh-TW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ATM</a:t>
            </a:r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轉帳</a:t>
            </a:r>
            <a:endParaRPr lang="en-US" altLang="zh-TW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分鐘後入帳</a:t>
            </a:r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  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 </a:t>
            </a: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52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超商繳費</a:t>
            </a:r>
            <a:endParaRPr lang="en-US" altLang="zh-TW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依店家入帳時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間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>
          <a:xfrm>
            <a:off x="468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微信支付</a:t>
            </a:r>
            <a:endParaRPr lang="en-US" altLang="zh-TW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在大陸也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  <a:ea typeface="+mn-ea"/>
              </a:rPr>
              <a:t>OK</a:t>
            </a:r>
            <a:endParaRPr lang="zh-TW" altLang="en-US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6948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本校</a:t>
            </a:r>
            <a:endParaRPr lang="en-US" altLang="zh-TW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b="1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出納組繳費</a:t>
            </a:r>
            <a:endParaRPr lang="en-US" altLang="zh-TW" sz="2000" b="1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088000"/>
            <a:ext cx="2161050" cy="3996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0" y="2088000"/>
            <a:ext cx="2160000" cy="3996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00" y="2088000"/>
            <a:ext cx="2160000" cy="3996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圖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0" y="2088001"/>
            <a:ext cx="2160000" cy="2520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2134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7" t="-2" r="54298" b="-1338"/>
          <a:stretch>
            <a:fillRect/>
          </a:stretch>
        </p:blipFill>
        <p:spPr bwMode="auto">
          <a:xfrm>
            <a:off x="-300645" y="1282350"/>
            <a:ext cx="4152565" cy="5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25241" y="1710928"/>
            <a:ext cx="22794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350" dirty="0"/>
              <a:t> 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139952" y="3429000"/>
            <a:ext cx="4752528" cy="70649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簡報完畢  謝謝聆聽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1268760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學生的光 老師看得到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老師的光 上帝看得到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校友的光 世界看得到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11960" y="486916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我們瞭解人人各承不同之秉賦，其性格、能力與環境各異，故充份發揮個人潛力就是成功。    </a:t>
            </a:r>
          </a:p>
        </p:txBody>
      </p:sp>
    </p:spTree>
    <p:extLst>
      <p:ext uri="{BB962C8B-B14F-4D97-AF65-F5344CB8AC3E}">
        <p14:creationId xmlns:p14="http://schemas.microsoft.com/office/powerpoint/2010/main" val="37517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</a:t>
            </a:r>
            <a:r>
              <a:rPr lang="en-US" altLang="zh-TW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網通路徑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9A9979-5FB3-47F4-8595-E74E1EB3C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67"/>
            <a:ext cx="9144000" cy="532247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007E3C-6B14-4A50-BBE0-05ABB9D0FC3D}"/>
              </a:ext>
            </a:extLst>
          </p:cNvPr>
          <p:cNvSpPr/>
          <p:nvPr/>
        </p:nvSpPr>
        <p:spPr bwMode="auto">
          <a:xfrm>
            <a:off x="5364084" y="823548"/>
            <a:ext cx="584939" cy="26143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89A8FC-274F-4F14-985E-D40BDA63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46805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0C19DF-D1C1-4A34-AD78-C223034CEF4A}"/>
              </a:ext>
            </a:extLst>
          </p:cNvPr>
          <p:cNvSpPr/>
          <p:nvPr/>
        </p:nvSpPr>
        <p:spPr bwMode="auto">
          <a:xfrm>
            <a:off x="2411760" y="5435493"/>
            <a:ext cx="2088232" cy="912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E8D14BB-1223-43D1-9F37-0772B6BED5C7}"/>
              </a:ext>
            </a:extLst>
          </p:cNvPr>
          <p:cNvSpPr/>
          <p:nvPr/>
        </p:nvSpPr>
        <p:spPr>
          <a:xfrm>
            <a:off x="5547304" y="554800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48C10E-37AD-45BC-9290-882540B346EB}"/>
              </a:ext>
            </a:extLst>
          </p:cNvPr>
          <p:cNvSpPr/>
          <p:nvPr/>
        </p:nvSpPr>
        <p:spPr>
          <a:xfrm>
            <a:off x="3346625" y="5102654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5065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新生免到校辦理休學申請路徑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080000"/>
            <a:ext cx="414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新生</a:t>
            </a:r>
            <a:r>
              <a:rPr lang="en-US" altLang="zh-TW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網通 →註冊篇 → 新生免到校辦理休學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25752" y="994396"/>
            <a:ext cx="4140000" cy="648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請使用「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Chrome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Edge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瀏覽器」登入填寫。注意：無法使用「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I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」登入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23790" y="5057578"/>
            <a:ext cx="511256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56286" y="4869160"/>
            <a:ext cx="21518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8691EBE-006C-4CAB-9E8C-67816A0B5266}"/>
              </a:ext>
            </a:extLst>
          </p:cNvPr>
          <p:cNvCxnSpPr/>
          <p:nvPr/>
        </p:nvCxnSpPr>
        <p:spPr bwMode="auto">
          <a:xfrm flipV="1">
            <a:off x="3491880" y="5717607"/>
            <a:ext cx="0" cy="312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71F2D67-89D2-4BB9-9A75-47AAFC1EDF22}"/>
              </a:ext>
            </a:extLst>
          </p:cNvPr>
          <p:cNvSpPr txBox="1"/>
          <p:nvPr/>
        </p:nvSpPr>
        <p:spPr>
          <a:xfrm>
            <a:off x="2911962" y="6029968"/>
            <a:ext cx="11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點此進入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EAE607-7CEE-4A2C-ABFB-64183D139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1556792"/>
            <a:ext cx="9069559" cy="412016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464339B-0375-41D4-812A-3BA56EF84745}"/>
              </a:ext>
            </a:extLst>
          </p:cNvPr>
          <p:cNvSpPr/>
          <p:nvPr/>
        </p:nvSpPr>
        <p:spPr bwMode="auto">
          <a:xfrm flipH="1" flipV="1">
            <a:off x="2366665" y="1556791"/>
            <a:ext cx="909189" cy="564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85173A-DAA5-4741-A967-000B0F7BF666}"/>
              </a:ext>
            </a:extLst>
          </p:cNvPr>
          <p:cNvSpPr/>
          <p:nvPr/>
        </p:nvSpPr>
        <p:spPr bwMode="auto">
          <a:xfrm flipH="1" flipV="1">
            <a:off x="827580" y="3573013"/>
            <a:ext cx="1440163" cy="36004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A8C032C-4580-4CF7-B8A4-695E90DAA0B7}"/>
              </a:ext>
            </a:extLst>
          </p:cNvPr>
          <p:cNvSpPr/>
          <p:nvPr/>
        </p:nvSpPr>
        <p:spPr bwMode="auto">
          <a:xfrm flipH="1" flipV="1">
            <a:off x="2879917" y="5413421"/>
            <a:ext cx="1440163" cy="3123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82DC88A-B62F-4C3F-B720-1227EFF5AD5A}"/>
              </a:ext>
            </a:extLst>
          </p:cNvPr>
          <p:cNvSpPr/>
          <p:nvPr/>
        </p:nvSpPr>
        <p:spPr>
          <a:xfrm>
            <a:off x="4447355" y="2730886"/>
            <a:ext cx="2575458" cy="2729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70716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休學重要規定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268760"/>
            <a:ext cx="8928992" cy="486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休學申請一次以一學期為限，須於該學期結束前一個月至次學期</a:t>
            </a:r>
            <a:r>
              <a:rPr lang="zh-TW" altLang="en-US" sz="1800" dirty="0">
                <a:latin typeface="+mn-ea"/>
                <a:ea typeface="+mn-ea"/>
              </a:rPr>
              <a:t>補註冊</a:t>
            </a:r>
            <a:r>
              <a:rPr lang="zh-TW" altLang="zh-TW" sz="1800" dirty="0">
                <a:latin typeface="+mn-ea"/>
                <a:ea typeface="+mn-ea"/>
              </a:rPr>
              <a:t>日前辦理復學或提出續休手續。若未依規定辦理者，將依學則規定予以退學處理。</a:t>
            </a:r>
            <a:endParaRPr lang="en-US" altLang="zh-TW" sz="1800" dirty="0">
              <a:latin typeface="+mn-ea"/>
              <a:ea typeface="+mn-ea"/>
            </a:endParaRPr>
          </a:p>
          <a:p>
            <a:pPr marL="34290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學生申請休學，應於學期考試開始日前完成休學程序，該學期所有成績不予登記，休學期間亦不納入修業年限。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學生得申請休學一學期至二學年，但懷孕、曾懷孕（人工流產、自然流產或出養）、分娩或撫育三歲以下子女、配偶或伴侶懷孕、曾懷孕（人工流產、自然流產或出養）、分娩期間休學不計入休學期限。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復學時，應入原肄業學系（學位學程）相銜接之學年或學期肄業。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期間入營服兵役，須於原應復學年月前持休學證明書及服役證明，申請延長休學期限。俟服役期滿，再檢同退伍令申請復學。未申請延長休學者依第四十九、五十二條處理。服兵役之期限不併入休學期限之累計。</a:t>
            </a:r>
          </a:p>
          <a:p>
            <a:endParaRPr lang="zh-TW" altLang="en-US" sz="16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9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3779912" y="3351312"/>
            <a:ext cx="792088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779912" y="422108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37480"/>
          </a:xfrm>
        </p:spPr>
      </p:pic>
      <p:sp>
        <p:nvSpPr>
          <p:cNvPr id="10" name="圓角矩形 9"/>
          <p:cNvSpPr/>
          <p:nvPr/>
        </p:nvSpPr>
        <p:spPr bwMode="auto">
          <a:xfrm>
            <a:off x="120941" y="1700808"/>
            <a:ext cx="3456384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帳號：學號</a:t>
            </a:r>
            <a:endParaRPr lang="en-US" altLang="zh-TW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新生密碼：預設為西元生日</a:t>
            </a:r>
            <a:r>
              <a:rPr lang="en-US" altLang="zh-TW" dirty="0"/>
              <a:t>8</a:t>
            </a:r>
            <a:r>
              <a:rPr lang="zh-TW" altLang="zh-TW" dirty="0"/>
              <a:t>碼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3923928" y="3451376"/>
            <a:ext cx="779901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923928" y="440110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pic>
        <p:nvPicPr>
          <p:cNvPr id="15" name="圖片 14" descr="D:\Desktop\109.7.8\新生休學\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835696" y="2900699"/>
            <a:ext cx="1872208" cy="8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39752" y="4077072"/>
            <a:ext cx="1800200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6714C8-E005-4A05-B2FE-C66DC23ED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95"/>
            <a:ext cx="9144000" cy="50569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0351EAB-21E0-41DF-84DD-9028CA082F69}"/>
              </a:ext>
            </a:extLst>
          </p:cNvPr>
          <p:cNvSpPr/>
          <p:nvPr/>
        </p:nvSpPr>
        <p:spPr>
          <a:xfrm flipV="1">
            <a:off x="7812360" y="5229200"/>
            <a:ext cx="133164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F0BCCE-8709-4BA4-AE71-2D0AF7FBCD8F}"/>
              </a:ext>
            </a:extLst>
          </p:cNvPr>
          <p:cNvSpPr/>
          <p:nvPr/>
        </p:nvSpPr>
        <p:spPr>
          <a:xfrm>
            <a:off x="-216064" y="4725144"/>
            <a:ext cx="1152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zh-TW" altLang="en-US" sz="2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6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9144001" cy="5184576"/>
          </a:xfrm>
        </p:spPr>
      </p:pic>
      <p:sp>
        <p:nvSpPr>
          <p:cNvPr id="9" name="矩形 8"/>
          <p:cNvSpPr/>
          <p:nvPr/>
        </p:nvSpPr>
        <p:spPr>
          <a:xfrm>
            <a:off x="6516216" y="3212976"/>
            <a:ext cx="7920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04575"/>
      </p:ext>
    </p:extLst>
  </p:cSld>
  <p:clrMapOvr>
    <a:masterClrMapping/>
  </p:clrMapOvr>
</p:sld>
</file>

<file path=ppt/theme/theme1.xml><?xml version="1.0" encoding="utf-8"?>
<a:theme xmlns:a="http://schemas.openxmlformats.org/drawingml/2006/main" name="9_291TGp_car_light">
  <a:themeElements>
    <a:clrScheme name="291TGp_car_light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0080A2"/>
      </a:accent1>
      <a:accent2>
        <a:srgbClr val="93C052"/>
      </a:accent2>
      <a:accent3>
        <a:srgbClr val="FFFFFF"/>
      </a:accent3>
      <a:accent4>
        <a:srgbClr val="000000"/>
      </a:accent4>
      <a:accent5>
        <a:srgbClr val="AAC0CE"/>
      </a:accent5>
      <a:accent6>
        <a:srgbClr val="85AE49"/>
      </a:accent6>
      <a:hlink>
        <a:srgbClr val="9999FF"/>
      </a:hlink>
      <a:folHlink>
        <a:srgbClr val="4EA7EA"/>
      </a:folHlink>
    </a:clrScheme>
    <a:fontScheme name="9_291TGp_car_light">
      <a:majorFont>
        <a:latin typeface="華康儷中黑"/>
        <a:ea typeface="華康儷中黑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1TGp_car_light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0080A2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AC0CE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655EC6"/>
        </a:accent1>
        <a:accent2>
          <a:srgbClr val="6EB3F2"/>
        </a:accent2>
        <a:accent3>
          <a:srgbClr val="FFFFFF"/>
        </a:accent3>
        <a:accent4>
          <a:srgbClr val="000000"/>
        </a:accent4>
        <a:accent5>
          <a:srgbClr val="B8B6DF"/>
        </a:accent5>
        <a:accent6>
          <a:srgbClr val="63A2DB"/>
        </a:accent6>
        <a:hlink>
          <a:srgbClr val="F7A83F"/>
        </a:hlink>
        <a:folHlink>
          <a:srgbClr val="D519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9416E"/>
        </a:accent1>
        <a:accent2>
          <a:srgbClr val="3C8630"/>
        </a:accent2>
        <a:accent3>
          <a:srgbClr val="FFFFFF"/>
        </a:accent3>
        <a:accent4>
          <a:srgbClr val="174578"/>
        </a:accent4>
        <a:accent5>
          <a:srgbClr val="ABB0BA"/>
        </a:accent5>
        <a:accent6>
          <a:srgbClr val="35792A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10395</TotalTime>
  <Words>688</Words>
  <Application>Microsoft Office PowerPoint</Application>
  <PresentationFormat>如螢幕大小 (4:3)</PresentationFormat>
  <Paragraphs>111</Paragraphs>
  <Slides>24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8" baseType="lpstr">
      <vt:lpstr>華康魏碑體</vt:lpstr>
      <vt:lpstr>華康儷中黑</vt:lpstr>
      <vt:lpstr>華康儷中黑(P)</vt:lpstr>
      <vt:lpstr>微軟正黑體</vt:lpstr>
      <vt:lpstr>微軟正黑體 (本文)</vt:lpstr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Wingdings 2</vt:lpstr>
      <vt:lpstr>9_291TGp_car_light</vt:lpstr>
      <vt:lpstr>PowerPoint 簡報</vt:lpstr>
      <vt:lpstr>PowerPoint 簡報</vt:lpstr>
      <vt:lpstr>新生1網通路徑</vt:lpstr>
      <vt:lpstr>新生免到校辦理休學申請路徑</vt:lpstr>
      <vt:lpstr>休學重要規定</vt:lpstr>
      <vt:lpstr>申請休復退學系統登入畫面</vt:lpstr>
      <vt:lpstr>申請休復退學系統登入畫面</vt:lpstr>
      <vt:lpstr>新生休學聲明事項</vt:lpstr>
      <vt:lpstr>新生休學聲明事項</vt:lpstr>
      <vt:lpstr>新生休學資料填寫</vt:lpstr>
      <vt:lpstr>新生休學資料填寫-勾選休學原因</vt:lpstr>
      <vt:lpstr>新生休學資料填寫-確認是否投保學生平安保險</vt:lpstr>
      <vt:lpstr>新生休學資料填寫-確認是否投保學生平安保險</vt:lpstr>
      <vt:lpstr>完成休學申請</vt:lpstr>
      <vt:lpstr>新生休學資料填寫-平安保險繳費</vt:lpstr>
      <vt:lpstr>下載休學證明書</vt:lpstr>
      <vt:lpstr>PowerPoint 簡報</vt:lpstr>
      <vt:lpstr>路徑說明1/2</vt:lpstr>
      <vt:lpstr>路徑說明2/2</vt:lpstr>
      <vt:lpstr>系統填寫說明1/4</vt:lpstr>
      <vt:lpstr>系統填寫說明-2/4</vt:lpstr>
      <vt:lpstr>系統填寫說明-3/3</vt:lpstr>
      <vt:lpstr>系統填寫說明-平安保險繳費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助理協調會</dc:title>
  <dc:creator>林香吟</dc:creator>
  <cp:lastModifiedBy>黃琮媖</cp:lastModifiedBy>
  <cp:revision>568</cp:revision>
  <cp:lastPrinted>2020-04-27T06:58:00Z</cp:lastPrinted>
  <dcterms:created xsi:type="dcterms:W3CDTF">2017-03-13T08:34:44Z</dcterms:created>
  <dcterms:modified xsi:type="dcterms:W3CDTF">2026-02-10T06:41:39Z</dcterms:modified>
</cp:coreProperties>
</file>