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handoutMasterIdLst>
    <p:handoutMasterId r:id="rId23"/>
  </p:handoutMasterIdLst>
  <p:sldIdLst>
    <p:sldId id="388" r:id="rId2"/>
    <p:sldId id="389" r:id="rId3"/>
    <p:sldId id="372" r:id="rId4"/>
    <p:sldId id="404" r:id="rId5"/>
    <p:sldId id="405" r:id="rId6"/>
    <p:sldId id="374" r:id="rId7"/>
    <p:sldId id="401" r:id="rId8"/>
    <p:sldId id="373" r:id="rId9"/>
    <p:sldId id="402" r:id="rId10"/>
    <p:sldId id="375" r:id="rId11"/>
    <p:sldId id="379" r:id="rId12"/>
    <p:sldId id="376" r:id="rId13"/>
    <p:sldId id="407" r:id="rId14"/>
    <p:sldId id="377" r:id="rId15"/>
    <p:sldId id="406" r:id="rId16"/>
    <p:sldId id="380" r:id="rId17"/>
    <p:sldId id="385" r:id="rId18"/>
    <p:sldId id="396" r:id="rId19"/>
    <p:sldId id="381" r:id="rId20"/>
    <p:sldId id="371" r:id="rId21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FFCC"/>
    <a:srgbClr val="FFFFFF"/>
    <a:srgbClr val="FFFAEB"/>
    <a:srgbClr val="FFF4D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0211" autoAdjust="0"/>
  </p:normalViewPr>
  <p:slideViewPr>
    <p:cSldViewPr>
      <p:cViewPr varScale="1">
        <p:scale>
          <a:sx n="87" d="100"/>
          <a:sy n="87" d="100"/>
        </p:scale>
        <p:origin x="102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263" cy="4968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350" y="0"/>
            <a:ext cx="2950263" cy="4968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1CFA4B1C-CE00-4E42-A14A-46A504446DA9}" type="datetimeFigureOut">
              <a:rPr lang="zh-TW" altLang="en-US" smtClean="0"/>
              <a:t>2026/3/3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865"/>
            <a:ext cx="2950263" cy="4968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350" y="9440865"/>
            <a:ext cx="2950263" cy="4968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E2A39018-BF53-4439-B00A-1135D9E75F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038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263" cy="4968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350" y="0"/>
            <a:ext cx="2950263" cy="4968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0A795519-7827-4126-81E4-B0976B930716}" type="datetimeFigureOut">
              <a:rPr lang="zh-TW" altLang="en-US" smtClean="0"/>
              <a:t>2026/3/3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199" y="4721225"/>
            <a:ext cx="5444806" cy="4471987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865"/>
            <a:ext cx="2950263" cy="4968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350" y="9440865"/>
            <a:ext cx="2950263" cy="4968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59B1E752-4E03-4076-B0F0-38206EF6D8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28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41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492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1269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1pPr>
            <a:lvl2pPr marL="743690" indent="-286035"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2pPr>
            <a:lvl3pPr marL="1144138" indent="-228826"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3pPr>
            <a:lvl4pPr marL="1601794" indent="-228826"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4pPr>
            <a:lvl5pPr marL="2059450" indent="-228826"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5pPr>
            <a:lvl6pPr marL="2517106" indent="-228826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6pPr>
            <a:lvl7pPr marL="2974761" indent="-228826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7pPr>
            <a:lvl8pPr marL="3432417" indent="-228826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8pPr>
            <a:lvl9pPr marL="3890072" indent="-228826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9pPr>
          </a:lstStyle>
          <a:p>
            <a:fld id="{2AC09737-2DEC-434D-BA8D-B14A054149B2}" type="slidenum">
              <a:rPr kumimoji="0" lang="zh-TW" altLang="en-US" sz="1200">
                <a:latin typeface="Arial" panose="020B0604020202020204" pitchFamily="34" charset="0"/>
              </a:rPr>
              <a:pPr/>
              <a:t>20</a:t>
            </a:fld>
            <a:endParaRPr kumimoji="0" lang="zh-TW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2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224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47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8573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525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22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367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645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46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2"/>
          <p:cNvSpPr>
            <a:spLocks noChangeArrowheads="1"/>
          </p:cNvSpPr>
          <p:nvPr/>
        </p:nvSpPr>
        <p:spPr bwMode="ltGray">
          <a:xfrm>
            <a:off x="0" y="6096000"/>
            <a:ext cx="91440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5" name="Rectangle 271"/>
          <p:cNvSpPr>
            <a:spLocks noChangeArrowheads="1"/>
          </p:cNvSpPr>
          <p:nvPr/>
        </p:nvSpPr>
        <p:spPr bwMode="gray">
          <a:xfrm>
            <a:off x="0" y="0"/>
            <a:ext cx="9144000" cy="8905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6" name="Rectangle 286"/>
          <p:cNvSpPr>
            <a:spLocks noChangeArrowheads="1"/>
          </p:cNvSpPr>
          <p:nvPr/>
        </p:nvSpPr>
        <p:spPr bwMode="auto">
          <a:xfrm>
            <a:off x="6172200" y="5181600"/>
            <a:ext cx="304800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7" name="Rectangle 289"/>
          <p:cNvSpPr>
            <a:spLocks noChangeArrowheads="1"/>
          </p:cNvSpPr>
          <p:nvPr/>
        </p:nvSpPr>
        <p:spPr bwMode="auto">
          <a:xfrm>
            <a:off x="5638800" y="5562600"/>
            <a:ext cx="457200" cy="457200"/>
          </a:xfrm>
          <a:prstGeom prst="rect">
            <a:avLst/>
          </a:prstGeom>
          <a:solidFill>
            <a:srgbClr val="3C9E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gray">
          <a:xfrm>
            <a:off x="2411413" y="6165850"/>
            <a:ext cx="453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全人教育 </a:t>
            </a:r>
            <a:r>
              <a:rPr lang="zh-TW" altLang="en-US" sz="20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 </a:t>
            </a:r>
            <a:r>
              <a:rPr lang="zh-TW" altLang="en-US" sz="20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學用合一</a:t>
            </a:r>
            <a:r>
              <a:rPr lang="en-US" altLang="zh-TW" sz="20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</a:t>
            </a:r>
            <a:r>
              <a:rPr lang="zh-TW" altLang="en-US" sz="20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國際視野</a:t>
            </a:r>
            <a:endParaRPr lang="zh-TW" altLang="en-US" sz="200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Rectangle 286"/>
          <p:cNvSpPr>
            <a:spLocks noChangeArrowheads="1"/>
          </p:cNvSpPr>
          <p:nvPr/>
        </p:nvSpPr>
        <p:spPr bwMode="auto">
          <a:xfrm>
            <a:off x="6477000" y="5562600"/>
            <a:ext cx="228600" cy="228600"/>
          </a:xfrm>
          <a:prstGeom prst="rect">
            <a:avLst/>
          </a:prstGeom>
          <a:solidFill>
            <a:srgbClr val="9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0" y="1989138"/>
            <a:ext cx="6659563" cy="4079875"/>
            <a:chOff x="0" y="1253"/>
            <a:chExt cx="4195" cy="2570"/>
          </a:xfrm>
        </p:grpSpPr>
        <p:pic>
          <p:nvPicPr>
            <p:cNvPr id="11" name="Picture 15" descr="major_pi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53"/>
              <a:ext cx="1126" cy="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38"/>
              <a:ext cx="1128" cy="81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7" descr="im06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00"/>
              <a:ext cx="1111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3002"/>
              <a:ext cx="111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 descr="七：景觀專業全球赴大陸研習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2128"/>
              <a:ext cx="1089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圖片 2"/>
            <p:cNvPicPr>
              <a:picLocks noChangeAspect="1"/>
            </p:cNvPicPr>
            <p:nvPr/>
          </p:nvPicPr>
          <p:blipFill>
            <a:blip r:embed="rId7">
              <a:lum bright="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3000"/>
              <a:ext cx="1905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1916113"/>
            <a:ext cx="6732587" cy="4572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3600" b="1">
                <a:solidFill>
                  <a:schemeClr val="hlink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276600" y="2743200"/>
            <a:ext cx="5867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100">
                <a:solidFill>
                  <a:srgbClr val="000000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69366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8"/>
          <p:cNvSpPr>
            <a:spLocks noChangeArrowheads="1"/>
          </p:cNvSpPr>
          <p:nvPr/>
        </p:nvSpPr>
        <p:spPr bwMode="ltGray">
          <a:xfrm>
            <a:off x="0" y="765175"/>
            <a:ext cx="9144000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5" name="Rectangle 133"/>
          <p:cNvSpPr>
            <a:spLocks noChangeArrowheads="1"/>
          </p:cNvSpPr>
          <p:nvPr/>
        </p:nvSpPr>
        <p:spPr bwMode="gray">
          <a:xfrm>
            <a:off x="0" y="-38100"/>
            <a:ext cx="9144000" cy="895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6" name="Freeform 126"/>
          <p:cNvSpPr>
            <a:spLocks/>
          </p:cNvSpPr>
          <p:nvPr/>
        </p:nvSpPr>
        <p:spPr bwMode="gray">
          <a:xfrm>
            <a:off x="-12700" y="-171450"/>
            <a:ext cx="6032500" cy="679450"/>
          </a:xfrm>
          <a:custGeom>
            <a:avLst/>
            <a:gdLst>
              <a:gd name="T0" fmla="*/ 0 w 3800"/>
              <a:gd name="T1" fmla="*/ 0 h 428"/>
              <a:gd name="T2" fmla="*/ 2147483647 w 3800"/>
              <a:gd name="T3" fmla="*/ 0 h 428"/>
              <a:gd name="T4" fmla="*/ 2147483647 w 3800"/>
              <a:gd name="T5" fmla="*/ 1078626875 h 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v"/>
            </a:pPr>
            <a:endParaRPr lang="zh-TW" altLang="en-US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55837"/>
            <a:ext cx="7273230" cy="919063"/>
          </a:xfrm>
        </p:spPr>
        <p:txBody>
          <a:bodyPr/>
          <a:lstStyle>
            <a:lvl1pPr>
              <a:defRPr sz="2800" b="1">
                <a:latin typeface="+mn-ea"/>
                <a:ea typeface="+mn-ea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2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630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-38100"/>
            <a:ext cx="8458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296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0108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" pitchFamily="49" charset="-120"/>
          <a:ea typeface="華康儷中黑" pitchFamily="49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" pitchFamily="49" charset="-120"/>
          <a:ea typeface="華康儷中黑" pitchFamily="49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" pitchFamily="49" charset="-120"/>
          <a:ea typeface="華康儷中黑" pitchFamily="49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" pitchFamily="49" charset="-120"/>
          <a:ea typeface="華康儷中黑" pitchFamily="49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(P)" pitchFamily="34" charset="-120"/>
          <a:ea typeface="華康儷中黑(P)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(P)" pitchFamily="34" charset="-120"/>
          <a:ea typeface="華康儷中黑(P)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(P)" pitchFamily="34" charset="-120"/>
          <a:ea typeface="華康儷中黑(P)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(P)" pitchFamily="34" charset="-120"/>
          <a:ea typeface="華康儷中黑(P)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2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"/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+mj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+mj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+mj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+mj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136815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Clr>
                <a:srgbClr val="C00000"/>
              </a:buClr>
              <a:buNone/>
            </a:pPr>
            <a:r>
              <a:rPr lang="zh-TW" altLang="en-US" sz="6600" dirty="0">
                <a:solidFill>
                  <a:srgbClr val="7030A0"/>
                </a:solidFill>
                <a:latin typeface="+mn-ea"/>
                <a:cs typeface="Arial" panose="020B0604020202020204" pitchFamily="34" charset="0"/>
              </a:rPr>
              <a:t>新生免到校辦理休學篇</a:t>
            </a:r>
            <a:endParaRPr lang="en-US" altLang="zh-TW" sz="6000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42312" y="6505575"/>
            <a:ext cx="838200" cy="261938"/>
          </a:xfrm>
          <a:prstGeom prst="rect">
            <a:avLst/>
          </a:prstGeom>
        </p:spPr>
        <p:txBody>
          <a:bodyPr/>
          <a:lstStyle/>
          <a:p>
            <a:fld id="{B098A031-3AC3-4646-9041-F7B0CF2CE37C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1998"/>
            <a:ext cx="9144000" cy="343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新生休學資料填寫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084168" y="201167"/>
            <a:ext cx="2808312" cy="4208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新細明體" panose="02020500000000000000" pitchFamily="18" charset="-120"/>
              </a:rPr>
              <a:t>  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注意：有*符號，表示必填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 descr="C:\Users\30340\AppData\Local\Microsoft\Windows\INetCache\Content.Word\12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1167"/>
            <a:ext cx="9144000" cy="593683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755576" y="5013176"/>
            <a:ext cx="7560840" cy="1800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507852" y="3645024"/>
            <a:ext cx="2664296" cy="338554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注意：有 * 符號，表示必填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224189" y="5373216"/>
            <a:ext cx="1417194" cy="338554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zh-TW" altLang="en-US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填寫手機號碼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224188" y="5841672"/>
            <a:ext cx="1847803" cy="338554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zh-TW" altLang="en-US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勾選是否寄發通知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224188" y="6349836"/>
            <a:ext cx="1419491" cy="338554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zh-TW" altLang="en-US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選擇休學原因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88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新生休學資料填寫</a:t>
            </a:r>
            <a:r>
              <a:rPr lang="en-US" altLang="zh-TW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en-US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勾選寄發休退學通知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2627784" y="2492896"/>
            <a:ext cx="720080" cy="216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7" y="1124744"/>
            <a:ext cx="8603654" cy="544522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51520" y="1084950"/>
            <a:ext cx="7920880" cy="10613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774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新生休學資料填寫</a:t>
            </a:r>
            <a:r>
              <a:rPr lang="en-US" altLang="zh-TW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en-US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勾選休學原因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07899"/>
            <a:ext cx="7322737" cy="5828800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5640522" y="1895346"/>
            <a:ext cx="2016223" cy="338554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休學原因：擇一點選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370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新生休學資料填寫</a:t>
            </a:r>
            <a:r>
              <a:rPr lang="en-US" altLang="zh-TW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en-US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休學原因勾選服兵役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32657" y="1177967"/>
                <a:ext cx="8666475" cy="977191"/>
              </a:xfrm>
              <a:prstGeom prst="rect">
                <a:avLst/>
              </a:prstGeom>
              <a:solidFill>
                <a:sysClr val="window" lastClr="FFFFFF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ts val="192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TW" altLang="zh-TW" sz="1600" dirty="0">
                    <a:latin typeface="+mn-ea"/>
                  </a:rPr>
                  <a:t>適用對象：</a:t>
                </a:r>
                <a:r>
                  <a:rPr lang="en-US" altLang="zh-TW" sz="1600" dirty="0">
                    <a:latin typeface="+mn-ea"/>
                  </a:rPr>
                  <a:t>94</a:t>
                </a:r>
                <a:r>
                  <a:rPr lang="zh-TW" altLang="zh-TW" sz="1600" dirty="0">
                    <a:latin typeface="+mn-ea"/>
                  </a:rPr>
                  <a:t>年次以後出生，自</a:t>
                </a:r>
                <a:r>
                  <a:rPr lang="en-US" altLang="zh-TW" sz="1600" dirty="0">
                    <a:latin typeface="+mn-ea"/>
                  </a:rPr>
                  <a:t>113</a:t>
                </a:r>
                <a:r>
                  <a:rPr lang="zh-TW" altLang="zh-TW" sz="1600" dirty="0">
                    <a:latin typeface="+mn-ea"/>
                  </a:rPr>
                  <a:t>年</a:t>
                </a:r>
                <a:r>
                  <a:rPr lang="en-US" altLang="zh-TW" sz="1600" dirty="0">
                    <a:latin typeface="+mn-ea"/>
                  </a:rPr>
                  <a:t>1</a:t>
                </a:r>
                <a:r>
                  <a:rPr lang="zh-TW" altLang="zh-TW" sz="1600" dirty="0">
                    <a:latin typeface="+mn-ea"/>
                  </a:rPr>
                  <a:t>月</a:t>
                </a:r>
                <a:r>
                  <a:rPr lang="en-US" altLang="zh-TW" sz="1600" dirty="0">
                    <a:latin typeface="+mn-ea"/>
                  </a:rPr>
                  <a:t>1</a:t>
                </a:r>
                <a:r>
                  <a:rPr lang="zh-TW" altLang="zh-TW" sz="1600" dirty="0">
                    <a:latin typeface="+mn-ea"/>
                  </a:rPr>
                  <a:t>日起回復徵集服</a:t>
                </a:r>
                <a:r>
                  <a:rPr lang="en-US" altLang="zh-TW" sz="1600" dirty="0">
                    <a:latin typeface="+mn-ea"/>
                  </a:rPr>
                  <a:t>1</a:t>
                </a:r>
                <a:r>
                  <a:rPr lang="zh-TW" altLang="zh-TW" sz="1600" dirty="0">
                    <a:latin typeface="+mn-ea"/>
                  </a:rPr>
                  <a:t>年常備兵現役之學士班學生。</a:t>
                </a:r>
                <a:endParaRPr lang="en-US" altLang="zh-TW" sz="1600" dirty="0">
                  <a:latin typeface="+mn-ea"/>
                </a:endParaRPr>
              </a:p>
              <a:p>
                <a:pPr>
                  <a:lnSpc>
                    <a:spcPts val="192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TW" altLang="en-US" sz="1600" dirty="0">
                    <a:latin typeface="+mn-ea"/>
                  </a:rPr>
                  <a:t>符合</a:t>
                </a:r>
                <a:r>
                  <a:rPr lang="zh-TW" altLang="zh-TW" sz="1600" dirty="0">
                    <a:latin typeface="+mn-ea"/>
                  </a:rPr>
                  <a:t>服役彈性修業</a:t>
                </a:r>
                <a:r>
                  <a:rPr lang="zh-TW" altLang="en-US" sz="1600" dirty="0">
                    <a:latin typeface="+mn-ea"/>
                  </a:rPr>
                  <a:t>之學士班學生勾選服兵役，跳出</a:t>
                </a:r>
                <a14:m>
                  <m:oMath xmlns:m="http://schemas.openxmlformats.org/officeDocument/2006/math">
                    <m:r>
                      <a:rPr lang="zh-TW" altLang="en-US" sz="1600" i="1" smtClean="0">
                        <a:latin typeface="Cambria Math" panose="02040503050406030204" pitchFamily="18" charset="0"/>
                      </a:rPr>
                      <m:t>「</m:t>
                    </m:r>
                    <m:r>
                      <a:rPr lang="zh-TW" altLang="en-US" sz="1600" i="1">
                        <a:latin typeface="Cambria Math" panose="02040503050406030204" pitchFamily="18" charset="0"/>
                      </a:rPr>
                      <m:t>是否</m:t>
                    </m:r>
                    <m:r>
                      <a:rPr lang="zh-TW" altLang="en-US" sz="1600" i="1" smtClean="0">
                        <a:latin typeface="Cambria Math" panose="02040503050406030204" pitchFamily="18" charset="0"/>
                      </a:rPr>
                      <m:t>申請</m:t>
                    </m:r>
                    <m:r>
                      <a:rPr lang="zh-TW" altLang="en-US" sz="1600" i="1">
                        <a:latin typeface="Cambria Math" panose="02040503050406030204" pitchFamily="18" charset="0"/>
                      </a:rPr>
                      <m:t>服役彈性修業</m:t>
                    </m:r>
                    <m:r>
                      <a:rPr lang="zh-TW" altLang="en-US" sz="1600" i="1" smtClean="0">
                        <a:latin typeface="Cambria Math" panose="02040503050406030204" pitchFamily="18" charset="0"/>
                      </a:rPr>
                      <m:t>」</m:t>
                    </m:r>
                    <m:r>
                      <a:rPr lang="zh-TW" altLang="en-US" sz="1600" i="1">
                        <a:latin typeface="Cambria Math" panose="02040503050406030204" pitchFamily="18" charset="0"/>
                      </a:rPr>
                      <m:t>選項</m:t>
                    </m:r>
                  </m:oMath>
                </a14:m>
                <a:r>
                  <a:rPr lang="zh-TW" altLang="en-US" sz="1600" dirty="0">
                    <a:latin typeface="+mn-ea"/>
                  </a:rPr>
                  <a:t>，選擇</a:t>
                </a:r>
                <a14:m>
                  <m:oMath xmlns:m="http://schemas.openxmlformats.org/officeDocument/2006/math">
                    <m:r>
                      <a:rPr lang="zh-TW" altLang="en-US" sz="1600">
                        <a:latin typeface="Cambria Math" panose="02040503050406030204" pitchFamily="18" charset="0"/>
                      </a:rPr>
                      <m:t>「</m:t>
                    </m:r>
                  </m:oMath>
                </a14:m>
                <a:r>
                  <a:rPr lang="zh-TW" altLang="en-US" sz="1600" dirty="0">
                    <a:latin typeface="+mn-ea"/>
                  </a:rPr>
                  <a:t>是</a:t>
                </a:r>
                <a14:m>
                  <m:oMath xmlns:m="http://schemas.openxmlformats.org/officeDocument/2006/math">
                    <m:r>
                      <a:rPr lang="zh-TW" altLang="en-US" sz="1600">
                        <a:latin typeface="Cambria Math" panose="02040503050406030204" pitchFamily="18" charset="0"/>
                      </a:rPr>
                      <m:t>」</m:t>
                    </m:r>
                  </m:oMath>
                </a14:m>
                <a:r>
                  <a:rPr lang="zh-TW" altLang="en-US" sz="1600" dirty="0">
                    <a:latin typeface="+mn-ea"/>
                  </a:rPr>
                  <a:t>者，會提供</a:t>
                </a:r>
                <a14:m>
                  <m:oMath xmlns:m="http://schemas.openxmlformats.org/officeDocument/2006/math">
                    <m:r>
                      <a:rPr lang="zh-TW" altLang="en-US" sz="1600" i="1">
                        <a:latin typeface="Cambria Math" panose="02040503050406030204" pitchFamily="18" charset="0"/>
                      </a:rPr>
                      <m:t>「</m:t>
                    </m:r>
                  </m:oMath>
                </a14:m>
                <a:r>
                  <a:rPr lang="zh-TW" altLang="en-US" sz="1600" dirty="0">
                    <a:latin typeface="+mn-ea"/>
                  </a:rPr>
                  <a:t>中原大學學士班學生就學期間服役彈性修業申請書</a:t>
                </a:r>
                <a14:m>
                  <m:oMath xmlns:m="http://schemas.openxmlformats.org/officeDocument/2006/math">
                    <m:r>
                      <a:rPr lang="zh-TW" altLang="en-US" sz="1600" i="1">
                        <a:latin typeface="Cambria Math" panose="02040503050406030204" pitchFamily="18" charset="0"/>
                      </a:rPr>
                      <m:t>」</m:t>
                    </m:r>
                    <m:r>
                      <a:rPr lang="zh-TW" altLang="en-US" sz="1600" i="1" smtClean="0">
                        <a:latin typeface="Cambria Math" panose="02040503050406030204" pitchFamily="18" charset="0"/>
                      </a:rPr>
                      <m:t>檔案</m:t>
                    </m:r>
                    <m:r>
                      <a:rPr lang="zh-TW" altLang="en-US" sz="1600" i="1" dirty="0" smtClean="0">
                        <a:latin typeface="Cambria Math" panose="02040503050406030204" pitchFamily="18" charset="0"/>
                      </a:rPr>
                      <m:t>供下載</m:t>
                    </m:r>
                  </m:oMath>
                </a14:m>
                <a:r>
                  <a:rPr lang="zh-TW" altLang="en-US" sz="1600" dirty="0">
                    <a:latin typeface="+mn-ea"/>
                  </a:rPr>
                  <a:t>。</a:t>
                </a:r>
                <a:endParaRPr lang="en-US" altLang="zh-TW" sz="1600" dirty="0">
                  <a:latin typeface="+mn-ea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57" y="1177967"/>
                <a:ext cx="8666475" cy="977191"/>
              </a:xfrm>
              <a:prstGeom prst="rect">
                <a:avLst/>
              </a:prstGeom>
              <a:blipFill>
                <a:blip r:embed="rId2"/>
                <a:stretch>
                  <a:fillRect l="-210" t="-1205" b="-421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A7DB4E1A-BF22-4850-8690-1D6AA7E64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1" y="2636912"/>
            <a:ext cx="8660371" cy="165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F77DF55-CC96-4B7C-B15A-BEF254DB1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7" y="4869160"/>
            <a:ext cx="8681303" cy="1793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: 圓角 2">
                <a:extLst>
                  <a:ext uri="{FF2B5EF4-FFF2-40B4-BE49-F238E27FC236}">
                    <a16:creationId xmlns:a16="http://schemas.microsoft.com/office/drawing/2014/main" id="{CAF85B94-7F9C-4837-88C5-CA7210C627A2}"/>
                  </a:ext>
                </a:extLst>
              </p:cNvPr>
              <p:cNvSpPr/>
              <p:nvPr/>
            </p:nvSpPr>
            <p:spPr bwMode="auto">
              <a:xfrm>
                <a:off x="178350" y="2244177"/>
                <a:ext cx="4249634" cy="360040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zh-TW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一、可選擇是否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申請服役彈性修業</m:t>
                    </m:r>
                  </m:oMath>
                </a14:m>
                <a:endParaRPr kumimoji="0" lang="zh-TW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3" name="矩形: 圓角 2">
                <a:extLst>
                  <a:ext uri="{FF2B5EF4-FFF2-40B4-BE49-F238E27FC236}">
                    <a16:creationId xmlns:a16="http://schemas.microsoft.com/office/drawing/2014/main" id="{CAF85B94-7F9C-4837-88C5-CA7210C62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350" y="2244177"/>
                <a:ext cx="4249634" cy="360040"/>
              </a:xfrm>
              <a:prstGeom prst="roundRect">
                <a:avLst/>
              </a:prstGeom>
              <a:blipFill>
                <a:blip r:embed="rId5"/>
                <a:stretch>
                  <a:fillRect l="-717" t="-3390" b="-33898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61117CD4-234D-4F7F-B479-0167BA6C187E}"/>
                  </a:ext>
                </a:extLst>
              </p:cNvPr>
              <p:cNvSpPr/>
              <p:nvPr/>
            </p:nvSpPr>
            <p:spPr bwMode="auto">
              <a:xfrm>
                <a:off x="166558" y="4420101"/>
                <a:ext cx="5053513" cy="360040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zh-TW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二、</a:t>
                </a:r>
                <a:r>
                  <a:rPr lang="zh-TW" altLang="en-US" dirty="0">
                    <a:latin typeface="+mn-ea"/>
                  </a:rPr>
                  <a:t>選擇</a:t>
                </a:r>
                <a14:m>
                  <m:oMath xmlns:m="http://schemas.openxmlformats.org/officeDocument/2006/math">
                    <m:r>
                      <a:rPr lang="zh-TW" altLang="en-US">
                        <a:latin typeface="Cambria Math" panose="02040503050406030204" pitchFamily="18" charset="0"/>
                      </a:rPr>
                      <m:t>「</m:t>
                    </m:r>
                  </m:oMath>
                </a14:m>
                <a:r>
                  <a:rPr lang="zh-TW" altLang="en-US" dirty="0">
                    <a:latin typeface="+mn-ea"/>
                  </a:rPr>
                  <a:t>是</a:t>
                </a:r>
                <a14:m>
                  <m:oMath xmlns:m="http://schemas.openxmlformats.org/officeDocument/2006/math">
                    <m:r>
                      <a:rPr lang="zh-TW" altLang="en-US">
                        <a:latin typeface="Cambria Math" panose="02040503050406030204" pitchFamily="18" charset="0"/>
                      </a:rPr>
                      <m:t>」</m:t>
                    </m:r>
                  </m:oMath>
                </a14:m>
                <a:r>
                  <a:rPr lang="zh-TW" altLang="en-US" dirty="0">
                    <a:latin typeface="+mn-ea"/>
                  </a:rPr>
                  <a:t>者，會提供申請書</a:t>
                </a:r>
                <a:r>
                  <a:rPr kumimoji="0" lang="zh-TW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供下載</a:t>
                </a:r>
              </a:p>
            </p:txBody>
          </p:sp>
        </mc:Choice>
        <mc:Fallback xmlns="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61117CD4-234D-4F7F-B479-0167BA6C1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558" y="4420101"/>
                <a:ext cx="5053513" cy="360040"/>
              </a:xfrm>
              <a:prstGeom prst="roundRect">
                <a:avLst/>
              </a:prstGeom>
              <a:blipFill>
                <a:blip r:embed="rId6"/>
                <a:stretch>
                  <a:fillRect l="-603" t="-5085" b="-33898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856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7452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新生休學資料填寫</a:t>
            </a:r>
            <a:r>
              <a:rPr lang="en-US" altLang="zh-TW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en-US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確認是否投保學生平安保險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52736"/>
            <a:ext cx="8018408" cy="554993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3458" y="2492896"/>
            <a:ext cx="7500910" cy="1152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028384" y="1169457"/>
            <a:ext cx="936464" cy="1323439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可選擇是否投保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學生平安保險</a:t>
            </a:r>
            <a:r>
              <a:rPr lang="zh-TW" altLang="en-US" sz="1600" b="1" kern="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2812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7452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新生休學資料填寫</a:t>
            </a:r>
            <a:r>
              <a:rPr lang="en-US" altLang="zh-TW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en-US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確認是否投保學生平安保險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04EB3F9-5DF1-4806-8718-CD7681F1F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8" y="1124744"/>
            <a:ext cx="8785200" cy="5733256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9F748C22-4FEF-4EE1-A8C7-1FDE6FA15339}"/>
              </a:ext>
            </a:extLst>
          </p:cNvPr>
          <p:cNvSpPr txBox="1"/>
          <p:nvPr/>
        </p:nvSpPr>
        <p:spPr>
          <a:xfrm>
            <a:off x="8028384" y="1124744"/>
            <a:ext cx="935968" cy="156966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選擇要投保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endParaRPr kumimoji="0" lang="en-US" altLang="zh-TW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 algn="just" defTabSz="457200"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學生平安保險</a:t>
            </a:r>
            <a:r>
              <a:rPr lang="zh-TW" altLang="en-US" sz="1600" b="1" kern="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 跳出提醒內容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A08BBBC-FCF8-4782-AD2E-7E78FBCF37BA}"/>
              </a:ext>
            </a:extLst>
          </p:cNvPr>
          <p:cNvSpPr/>
          <p:nvPr/>
        </p:nvSpPr>
        <p:spPr>
          <a:xfrm>
            <a:off x="383458" y="2492896"/>
            <a:ext cx="7500910" cy="15841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710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7920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新生休學資料填寫</a:t>
            </a:r>
            <a:r>
              <a:rPr lang="en-US" altLang="zh-TW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en-US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上傳畢業證書或同等學歷證明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8880"/>
            <a:ext cx="7927290" cy="557478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779912" y="5889263"/>
            <a:ext cx="1872208" cy="8151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05348" y="2658922"/>
            <a:ext cx="7164967" cy="7700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291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完成休學申請</a:t>
            </a:r>
            <a:endParaRPr lang="zh-TW" altLang="en-US" dirty="0"/>
          </a:p>
        </p:txBody>
      </p:sp>
      <p:pic>
        <p:nvPicPr>
          <p:cNvPr id="6" name="圖片 5" descr="D:\Desktop\109.7.8\新生休學\0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320"/>
            <a:ext cx="9144000" cy="5352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376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新生休學資料填寫</a:t>
            </a:r>
            <a:r>
              <a:rPr lang="en-US" altLang="zh-TW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en-US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平安保險繳費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30021" y="209444"/>
            <a:ext cx="3397037" cy="503262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0" dirty="0">
                <a:solidFill>
                  <a:schemeClr val="tx1"/>
                </a:solidFill>
              </a:rPr>
              <a:t>免到校，方便又快捷</a:t>
            </a:r>
            <a:endParaRPr lang="zh-TW" altLang="en-US" b="0" dirty="0"/>
          </a:p>
        </p:txBody>
      </p:sp>
      <p:sp>
        <p:nvSpPr>
          <p:cNvPr id="10" name="標題 2"/>
          <p:cNvSpPr txBox="1">
            <a:spLocks/>
          </p:cNvSpPr>
          <p:nvPr/>
        </p:nvSpPr>
        <p:spPr>
          <a:xfrm>
            <a:off x="144000" y="1296000"/>
            <a:ext cx="1980000" cy="792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網路</a:t>
            </a:r>
            <a:r>
              <a:rPr lang="en-US" altLang="zh-TW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ATM</a:t>
            </a:r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轉帳</a:t>
            </a:r>
            <a:endParaRPr lang="en-US" altLang="zh-TW" sz="20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  <a:p>
            <a:r>
              <a:rPr lang="en-US" altLang="zh-TW" sz="2000" dirty="0">
                <a:solidFill>
                  <a:srgbClr val="FF0000"/>
                </a:solidFill>
                <a:latin typeface="+mn-ea"/>
                <a:ea typeface="+mn-ea"/>
              </a:rPr>
              <a:t>15</a:t>
            </a:r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分鐘後入帳</a:t>
            </a:r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   </a:t>
            </a:r>
          </a:p>
        </p:txBody>
      </p:sp>
      <p:sp>
        <p:nvSpPr>
          <p:cNvPr id="12" name="標題 2"/>
          <p:cNvSpPr txBox="1">
            <a:spLocks/>
          </p:cNvSpPr>
          <p:nvPr/>
        </p:nvSpPr>
        <p:spPr>
          <a:xfrm>
            <a:off x="2520000" y="1296000"/>
            <a:ext cx="1980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超商繳費</a:t>
            </a:r>
            <a:endParaRPr lang="en-US" altLang="zh-TW" sz="20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依店家入帳時間</a:t>
            </a:r>
            <a:endParaRPr lang="zh-TW" altLang="en-US" sz="20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3" name="標題 2"/>
          <p:cNvSpPr txBox="1">
            <a:spLocks/>
          </p:cNvSpPr>
          <p:nvPr/>
        </p:nvSpPr>
        <p:spPr>
          <a:xfrm>
            <a:off x="4680000" y="1296000"/>
            <a:ext cx="1980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微信支付</a:t>
            </a:r>
            <a:endParaRPr lang="en-US" altLang="zh-TW" sz="20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在大陸也</a:t>
            </a:r>
            <a:r>
              <a:rPr lang="en-US" altLang="zh-TW" sz="2000" dirty="0">
                <a:solidFill>
                  <a:srgbClr val="FF0000"/>
                </a:solidFill>
                <a:latin typeface="+mn-ea"/>
                <a:ea typeface="+mn-ea"/>
              </a:rPr>
              <a:t>OK</a:t>
            </a:r>
            <a:endParaRPr lang="zh-TW" altLang="en-US" sz="20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5" name="標題 2"/>
          <p:cNvSpPr txBox="1">
            <a:spLocks/>
          </p:cNvSpPr>
          <p:nvPr/>
        </p:nvSpPr>
        <p:spPr>
          <a:xfrm>
            <a:off x="6948000" y="1296000"/>
            <a:ext cx="1980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本校</a:t>
            </a:r>
            <a:endParaRPr lang="en-US" altLang="zh-TW" sz="20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  <a:p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出納組繳費</a:t>
            </a:r>
            <a:endParaRPr lang="en-US" altLang="zh-TW" sz="20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0" y="2060631"/>
            <a:ext cx="2161050" cy="398736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194" y="2060631"/>
            <a:ext cx="2097341" cy="39873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024" y="2060631"/>
            <a:ext cx="2135814" cy="402057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862" y="2088001"/>
            <a:ext cx="2088496" cy="249312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39552" y="2996952"/>
            <a:ext cx="425513" cy="216024"/>
          </a:xfrm>
          <a:prstGeom prst="rect">
            <a:avLst/>
          </a:prstGeom>
          <a:solidFill>
            <a:srgbClr val="FFFAE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zh-TW" sz="800" kern="1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微軟正黑體 (本文)"/>
                <a:ea typeface="新細明體" panose="02020500000000000000" pitchFamily="18" charset="-120"/>
                <a:cs typeface="Times New Roman" panose="02020603050405020304" pitchFamily="18" charset="0"/>
              </a:rPr>
              <a:t>$</a:t>
            </a:r>
            <a:r>
              <a:rPr lang="en-US" altLang="zh-TW" sz="800" kern="10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微軟正黑體 (本文)"/>
                <a:ea typeface="新細明體" panose="02020500000000000000" pitchFamily="18" charset="-120"/>
                <a:cs typeface="Times New Roman" panose="02020603050405020304" pitchFamily="18" charset="0"/>
              </a:rPr>
              <a:t>290</a:t>
            </a:r>
            <a:endParaRPr lang="zh-TW" sz="800" kern="100" dirty="0">
              <a:solidFill>
                <a:schemeClr val="tx1"/>
              </a:solidFill>
              <a:effectLst/>
              <a:latin typeface="微軟正黑體 (本文)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48064" y="2702104"/>
            <a:ext cx="504056" cy="294848"/>
          </a:xfrm>
          <a:prstGeom prst="rect">
            <a:avLst/>
          </a:prstGeom>
          <a:solidFill>
            <a:srgbClr val="FFFAE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zh-TW" sz="800" kern="1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微軟正黑體 (本文)"/>
                <a:ea typeface="新細明體" panose="02020500000000000000" pitchFamily="18" charset="-120"/>
                <a:cs typeface="Times New Roman" panose="02020603050405020304" pitchFamily="18" charset="0"/>
              </a:rPr>
              <a:t>$</a:t>
            </a:r>
            <a:r>
              <a:rPr lang="en-US" altLang="zh-TW" sz="800" kern="10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微軟正黑體 (本文)"/>
                <a:ea typeface="新細明體" panose="02020500000000000000" pitchFamily="18" charset="-120"/>
                <a:cs typeface="Times New Roman" panose="02020603050405020304" pitchFamily="18" charset="0"/>
              </a:rPr>
              <a:t>290</a:t>
            </a:r>
            <a:endParaRPr lang="zh-TW" sz="800" kern="100" dirty="0">
              <a:solidFill>
                <a:schemeClr val="tx1"/>
              </a:solidFill>
              <a:effectLst/>
              <a:latin typeface="微軟正黑體 (本文)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050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下載休學證明書</a:t>
            </a:r>
          </a:p>
        </p:txBody>
      </p:sp>
      <p:pic>
        <p:nvPicPr>
          <p:cNvPr id="6" name="圖片 5" descr="D:\Desktop\2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468758" y="5283184"/>
            <a:ext cx="1224136" cy="716400"/>
          </a:xfrm>
          <a:prstGeom prst="rect">
            <a:avLst/>
          </a:prstGeom>
          <a:solidFill>
            <a:srgbClr val="FFFAE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200" kern="10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微軟正黑體 (本文)"/>
                <a:ea typeface="新細明體" panose="02020500000000000000" pitchFamily="18" charset="-120"/>
                <a:cs typeface="Times New Roman" panose="02020603050405020304" pitchFamily="18" charset="0"/>
              </a:rPr>
              <a:t>1131</a:t>
            </a:r>
            <a:endParaRPr lang="zh-TW" sz="2800" kern="100" dirty="0">
              <a:solidFill>
                <a:schemeClr val="tx1"/>
              </a:solidFill>
              <a:effectLst/>
              <a:latin typeface="微軟正黑體 (本文)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78AFC44-2697-42B1-B2F5-D0F3D46D8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310547"/>
            <a:ext cx="8315242" cy="156672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4D85083-BE43-4AB0-B401-8522CB14E101}"/>
              </a:ext>
            </a:extLst>
          </p:cNvPr>
          <p:cNvSpPr/>
          <p:nvPr/>
        </p:nvSpPr>
        <p:spPr>
          <a:xfrm>
            <a:off x="6516216" y="5013176"/>
            <a:ext cx="1800200" cy="738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16FC7191-1360-4625-A217-4E40ED2F2ADC}"/>
              </a:ext>
            </a:extLst>
          </p:cNvPr>
          <p:cNvSpPr/>
          <p:nvPr/>
        </p:nvSpPr>
        <p:spPr>
          <a:xfrm>
            <a:off x="925880" y="5245734"/>
            <a:ext cx="767014" cy="2729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1151</a:t>
            </a:r>
            <a:endParaRPr lang="zh-TW" alt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A382E481-CAF8-4E1A-8954-49A83A93B57C}"/>
              </a:ext>
            </a:extLst>
          </p:cNvPr>
          <p:cNvSpPr/>
          <p:nvPr/>
        </p:nvSpPr>
        <p:spPr>
          <a:xfrm>
            <a:off x="2915816" y="5180363"/>
            <a:ext cx="1823008" cy="4610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2026/08/03(</a:t>
            </a:r>
            <a:r>
              <a:rPr lang="zh-TW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星期一</a:t>
            </a:r>
            <a:r>
              <a:rPr lang="en-US" altLang="zh-TW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366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</a:t>
            </a:r>
            <a:r>
              <a:rPr lang="en-US" altLang="zh-TW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網通路徑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D2CE115-2610-4098-B0A3-D7C75511E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4002"/>
            <a:ext cx="9144001" cy="5041634"/>
          </a:xfrm>
          <a:prstGeom prst="rect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5ECE5CC-3BC0-4F30-AD35-174CB49CB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68088"/>
            <a:ext cx="9144000" cy="4005911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E560F58-E2D2-4BA9-BBF7-2007BA5385AB}"/>
              </a:ext>
            </a:extLst>
          </p:cNvPr>
          <p:cNvSpPr/>
          <p:nvPr/>
        </p:nvSpPr>
        <p:spPr bwMode="auto">
          <a:xfrm>
            <a:off x="5796137" y="835639"/>
            <a:ext cx="576064" cy="28910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4D9E7C58-E6AD-4BE5-BAC4-F057AF68453F}"/>
              </a:ext>
            </a:extLst>
          </p:cNvPr>
          <p:cNvSpPr/>
          <p:nvPr/>
        </p:nvSpPr>
        <p:spPr>
          <a:xfrm>
            <a:off x="5974918" y="532972"/>
            <a:ext cx="218501" cy="2543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1</a:t>
            </a:r>
            <a:endParaRPr lang="zh-TW" altLang="en-US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AFC4460-A57D-47D9-A508-BBC847BAD1BE}"/>
              </a:ext>
            </a:extLst>
          </p:cNvPr>
          <p:cNvSpPr/>
          <p:nvPr/>
        </p:nvSpPr>
        <p:spPr bwMode="auto">
          <a:xfrm>
            <a:off x="360000" y="5013176"/>
            <a:ext cx="1979752" cy="9124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E736D4CA-2997-4058-A723-834C109FDD37}"/>
              </a:ext>
            </a:extLst>
          </p:cNvPr>
          <p:cNvSpPr/>
          <p:nvPr/>
        </p:nvSpPr>
        <p:spPr>
          <a:xfrm>
            <a:off x="1240625" y="4758872"/>
            <a:ext cx="218501" cy="2543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2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350650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7" t="-2" r="54298" b="-1338"/>
          <a:stretch>
            <a:fillRect/>
          </a:stretch>
        </p:blipFill>
        <p:spPr bwMode="auto">
          <a:xfrm>
            <a:off x="-300645" y="1282350"/>
            <a:ext cx="4152565" cy="522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925241" y="1710928"/>
            <a:ext cx="227948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1350" dirty="0"/>
              <a:t> 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139952" y="3429000"/>
            <a:ext cx="4752528" cy="70649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3200" dirty="0">
                <a:solidFill>
                  <a:srgbClr val="0070C0"/>
                </a:solidFill>
              </a:rPr>
              <a:t>簡報完畢  謝謝聆聽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211960" y="1268760"/>
            <a:ext cx="45365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  <a:defRPr/>
            </a:pPr>
            <a:r>
              <a:rPr lang="zh-TW" altLang="en-US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學生的光 老師看得到</a:t>
            </a:r>
            <a:endParaRPr lang="en-US" altLang="zh-TW" sz="3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algn="ctr">
              <a:lnSpc>
                <a:spcPts val="4000"/>
              </a:lnSpc>
              <a:defRPr/>
            </a:pPr>
            <a:r>
              <a:rPr lang="zh-TW" altLang="en-US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老師的光 上帝看得到</a:t>
            </a:r>
            <a:endParaRPr lang="en-US" altLang="zh-TW" sz="3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algn="ctr">
              <a:lnSpc>
                <a:spcPts val="4000"/>
              </a:lnSpc>
              <a:defRPr/>
            </a:pPr>
            <a:r>
              <a:rPr lang="zh-TW" altLang="en-US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校友的光 世界看得到</a:t>
            </a:r>
            <a:endParaRPr lang="en-US" altLang="zh-TW" sz="3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211960" y="4869160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我們瞭解人人各承不同之秉賦，其性格、能力與環境各異，故充份發揮個人潛力就是成功。    </a:t>
            </a:r>
          </a:p>
        </p:txBody>
      </p:sp>
    </p:spTree>
    <p:extLst>
      <p:ext uri="{BB962C8B-B14F-4D97-AF65-F5344CB8AC3E}">
        <p14:creationId xmlns:p14="http://schemas.microsoft.com/office/powerpoint/2010/main" val="375177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新生免到校辦理休學申請路徑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07504" y="1080000"/>
            <a:ext cx="4140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600" b="1" dirty="0">
                <a:solidFill>
                  <a:prstClr val="black"/>
                </a:solidFill>
                <a:latin typeface="+mn-ea"/>
                <a:ea typeface="+mn-ea"/>
              </a:rPr>
              <a:t>新生</a:t>
            </a:r>
            <a:r>
              <a:rPr lang="en-US" altLang="zh-TW" sz="1600" b="1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zh-TW" altLang="en-US" sz="1600" b="1" dirty="0">
                <a:solidFill>
                  <a:prstClr val="black"/>
                </a:solidFill>
                <a:latin typeface="+mn-ea"/>
                <a:ea typeface="+mn-ea"/>
              </a:rPr>
              <a:t>網通 →註冊篇 → 新生免到校辦理休學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634983" y="1016777"/>
            <a:ext cx="4140000" cy="64800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請使用「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Chrome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Edge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瀏覽器」登入填寫。注意：無法使用「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I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 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E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」登入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523790" y="5057578"/>
            <a:ext cx="5112568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4856286" y="4869160"/>
            <a:ext cx="2151856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743B14B-68B9-4D63-A711-378C4FAF6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3652"/>
            <a:ext cx="9144000" cy="4227571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3A21F73-3608-4092-BEE8-E65DBAD24440}"/>
              </a:ext>
            </a:extLst>
          </p:cNvPr>
          <p:cNvSpPr/>
          <p:nvPr/>
        </p:nvSpPr>
        <p:spPr bwMode="auto">
          <a:xfrm>
            <a:off x="1619672" y="3852169"/>
            <a:ext cx="1440160" cy="26940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CDBF3C5-F84C-4E64-8543-069C65DFCAC1}"/>
              </a:ext>
            </a:extLst>
          </p:cNvPr>
          <p:cNvSpPr/>
          <p:nvPr/>
        </p:nvSpPr>
        <p:spPr bwMode="auto">
          <a:xfrm>
            <a:off x="3416126" y="5566243"/>
            <a:ext cx="1440160" cy="26940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8E5A98A2-DDD1-4B8C-9DEA-3E547BD017C1}"/>
              </a:ext>
            </a:extLst>
          </p:cNvPr>
          <p:cNvCxnSpPr/>
          <p:nvPr/>
        </p:nvCxnSpPr>
        <p:spPr bwMode="auto">
          <a:xfrm flipV="1">
            <a:off x="4136206" y="5835652"/>
            <a:ext cx="0" cy="3123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5E91CD7-9978-45C4-BB3A-FB9BD9C7F113}"/>
              </a:ext>
            </a:extLst>
          </p:cNvPr>
          <p:cNvSpPr txBox="1"/>
          <p:nvPr/>
        </p:nvSpPr>
        <p:spPr>
          <a:xfrm>
            <a:off x="3552150" y="6142307"/>
            <a:ext cx="116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點此進入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B3AE659-2365-4285-8115-7A541230CC0A}"/>
              </a:ext>
            </a:extLst>
          </p:cNvPr>
          <p:cNvSpPr/>
          <p:nvPr/>
        </p:nvSpPr>
        <p:spPr bwMode="auto">
          <a:xfrm>
            <a:off x="2699792" y="1666194"/>
            <a:ext cx="716334" cy="26940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6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休學重要規定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07504" y="1268760"/>
            <a:ext cx="8928992" cy="4869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lvl="0" indent="-36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zh-TW" sz="1800" dirty="0">
                <a:latin typeface="+mn-ea"/>
                <a:ea typeface="+mn-ea"/>
              </a:rPr>
              <a:t>休學申請一次以一學期為限，須於該學期結束前一個月至次學期</a:t>
            </a:r>
            <a:r>
              <a:rPr lang="zh-TW" altLang="en-US" sz="1800" dirty="0">
                <a:latin typeface="+mn-ea"/>
                <a:ea typeface="+mn-ea"/>
              </a:rPr>
              <a:t>補註冊</a:t>
            </a:r>
            <a:r>
              <a:rPr lang="zh-TW" altLang="zh-TW" sz="1800" dirty="0">
                <a:latin typeface="+mn-ea"/>
                <a:ea typeface="+mn-ea"/>
              </a:rPr>
              <a:t>日前辦理復學或提出續休手續。若未依規定辦理者，將依學則規定予以退學處理。</a:t>
            </a:r>
            <a:endParaRPr lang="en-US" altLang="zh-TW" sz="1800" dirty="0">
              <a:latin typeface="+mn-ea"/>
              <a:ea typeface="+mn-ea"/>
            </a:endParaRPr>
          </a:p>
          <a:p>
            <a:pPr marL="342900" indent="-36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zh-TW" sz="1800" dirty="0">
                <a:latin typeface="+mn-ea"/>
                <a:ea typeface="+mn-ea"/>
              </a:rPr>
              <a:t>學生申請休學，應於學期考試開始日前完成休學程序，該學期所有成績不予登記，休學期間亦不納入修業年限。</a:t>
            </a:r>
          </a:p>
          <a:p>
            <a:pPr marL="342900" lvl="0" indent="-36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zh-TW" sz="1800" dirty="0">
                <a:latin typeface="+mn-ea"/>
                <a:ea typeface="+mn-ea"/>
              </a:rPr>
              <a:t>學生得申請休學一學期至二學年，但懷孕、曾懷孕（人工流產、自然流產或出養）、分娩或撫育三歲以下子女、配偶或伴侶懷孕、曾懷孕（人工流產、自然流產或出養）、分娩期間休學不計入休學期限。</a:t>
            </a:r>
          </a:p>
          <a:p>
            <a:pPr marL="342900" lvl="0" indent="-36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zh-TW" sz="1800" dirty="0">
                <a:latin typeface="+mn-ea"/>
                <a:ea typeface="+mn-ea"/>
              </a:rPr>
              <a:t>休學期間入營服兵役，須於原應復學年月前持休學證明書及服役證明，申請延長休學期限。俟服役期滿，再檢同退伍令申請復學。未申請延長休學者依第四十九、五十二條處理。服兵役之期限不併入休學期限之累計。 。</a:t>
            </a:r>
          </a:p>
          <a:p>
            <a:pPr marL="342900" indent="-36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zh-TW" sz="1800" dirty="0">
                <a:latin typeface="+mn-ea"/>
                <a:ea typeface="+mn-ea"/>
              </a:rPr>
              <a:t>復學時，應入原肄業學系（學位學程）相銜接之學年或學期肄業。</a:t>
            </a:r>
          </a:p>
          <a:p>
            <a:endParaRPr lang="zh-TW" altLang="en-US" sz="1600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093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zh-TW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服役彈性修業</a:t>
            </a:r>
            <a:endParaRPr lang="zh-TW" altLang="en-US" sz="3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07504" y="1052736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zh-TW" sz="1800" dirty="0">
                <a:latin typeface="+mn-ea"/>
                <a:ea typeface="+mn-ea"/>
              </a:rPr>
              <a:t>適用對象：</a:t>
            </a:r>
            <a:r>
              <a:rPr lang="en-US" altLang="zh-TW" sz="1800" dirty="0">
                <a:latin typeface="+mn-ea"/>
                <a:ea typeface="+mn-ea"/>
              </a:rPr>
              <a:t>94</a:t>
            </a:r>
            <a:r>
              <a:rPr lang="zh-TW" altLang="zh-TW" sz="1800" dirty="0">
                <a:latin typeface="+mn-ea"/>
                <a:ea typeface="+mn-ea"/>
              </a:rPr>
              <a:t>年次以後出生，自</a:t>
            </a:r>
            <a:r>
              <a:rPr lang="en-US" altLang="zh-TW" sz="1800" dirty="0">
                <a:latin typeface="+mn-ea"/>
                <a:ea typeface="+mn-ea"/>
              </a:rPr>
              <a:t>113</a:t>
            </a:r>
            <a:r>
              <a:rPr lang="zh-TW" altLang="zh-TW" sz="1800" dirty="0">
                <a:latin typeface="+mn-ea"/>
                <a:ea typeface="+mn-ea"/>
              </a:rPr>
              <a:t>年</a:t>
            </a:r>
            <a:r>
              <a:rPr lang="en-US" altLang="zh-TW" sz="1800" dirty="0">
                <a:latin typeface="+mn-ea"/>
                <a:ea typeface="+mn-ea"/>
              </a:rPr>
              <a:t>1</a:t>
            </a:r>
            <a:r>
              <a:rPr lang="zh-TW" altLang="zh-TW" sz="1800" dirty="0">
                <a:latin typeface="+mn-ea"/>
                <a:ea typeface="+mn-ea"/>
              </a:rPr>
              <a:t>月</a:t>
            </a:r>
            <a:r>
              <a:rPr lang="en-US" altLang="zh-TW" sz="1800" dirty="0">
                <a:latin typeface="+mn-ea"/>
                <a:ea typeface="+mn-ea"/>
              </a:rPr>
              <a:t>1</a:t>
            </a:r>
            <a:r>
              <a:rPr lang="zh-TW" altLang="zh-TW" sz="1800" dirty="0">
                <a:latin typeface="+mn-ea"/>
                <a:ea typeface="+mn-ea"/>
              </a:rPr>
              <a:t>日起回復徵集服</a:t>
            </a:r>
            <a:r>
              <a:rPr lang="en-US" altLang="zh-TW" sz="1800" dirty="0">
                <a:latin typeface="+mn-ea"/>
                <a:ea typeface="+mn-ea"/>
              </a:rPr>
              <a:t>1</a:t>
            </a:r>
            <a:r>
              <a:rPr lang="zh-TW" altLang="zh-TW" sz="1800" dirty="0">
                <a:latin typeface="+mn-ea"/>
                <a:ea typeface="+mn-ea"/>
              </a:rPr>
              <a:t>年常備兵現役之學士</a:t>
            </a:r>
            <a:br>
              <a:rPr lang="en-US" altLang="zh-TW" sz="1800" dirty="0">
                <a:latin typeface="+mn-ea"/>
                <a:ea typeface="+mn-ea"/>
              </a:rPr>
            </a:br>
            <a:r>
              <a:rPr lang="zh-TW" altLang="en-US" sz="1800" dirty="0">
                <a:latin typeface="+mn-ea"/>
                <a:ea typeface="+mn-ea"/>
              </a:rPr>
              <a:t>                    </a:t>
            </a:r>
            <a:r>
              <a:rPr lang="zh-TW" altLang="zh-TW" sz="1800" dirty="0">
                <a:latin typeface="+mn-ea"/>
                <a:ea typeface="+mn-ea"/>
              </a:rPr>
              <a:t>班學生。</a:t>
            </a:r>
          </a:p>
          <a:p>
            <a:pPr marL="457200" lvl="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zh-TW" sz="1800" dirty="0">
                <a:latin typeface="+mn-ea"/>
                <a:ea typeface="+mn-ea"/>
              </a:rPr>
              <a:t>申請方式：至聯合行政服務中心</a:t>
            </a:r>
            <a:r>
              <a:rPr lang="en-US" altLang="zh-TW" sz="1800" dirty="0">
                <a:latin typeface="+mn-ea"/>
                <a:ea typeface="+mn-ea"/>
              </a:rPr>
              <a:t>(</a:t>
            </a:r>
            <a:r>
              <a:rPr lang="zh-TW" altLang="zh-TW" sz="1800" dirty="0">
                <a:latin typeface="+mn-ea"/>
                <a:ea typeface="+mn-ea"/>
              </a:rPr>
              <a:t>維澈樓</a:t>
            </a:r>
            <a:r>
              <a:rPr lang="en-US" altLang="zh-TW" sz="1800" dirty="0">
                <a:latin typeface="+mn-ea"/>
                <a:ea typeface="+mn-ea"/>
              </a:rPr>
              <a:t>1</a:t>
            </a:r>
            <a:r>
              <a:rPr lang="zh-TW" altLang="zh-TW" sz="1800" dirty="0">
                <a:latin typeface="+mn-ea"/>
                <a:ea typeface="+mn-ea"/>
              </a:rPr>
              <a:t>樓</a:t>
            </a:r>
            <a:r>
              <a:rPr lang="en-US" altLang="zh-TW" sz="1800" dirty="0">
                <a:latin typeface="+mn-ea"/>
                <a:ea typeface="+mn-ea"/>
              </a:rPr>
              <a:t>)</a:t>
            </a:r>
            <a:r>
              <a:rPr lang="zh-TW" altLang="zh-TW" sz="1800" dirty="0">
                <a:latin typeface="+mn-ea"/>
                <a:ea typeface="+mn-ea"/>
              </a:rPr>
              <a:t>填寫「中原大學校院學士班學生就學</a:t>
            </a:r>
            <a:br>
              <a:rPr lang="en-US" altLang="zh-TW" sz="1800" dirty="0">
                <a:latin typeface="+mn-ea"/>
                <a:ea typeface="+mn-ea"/>
              </a:rPr>
            </a:br>
            <a:r>
              <a:rPr lang="zh-TW" altLang="en-US" sz="1800" dirty="0">
                <a:latin typeface="+mn-ea"/>
                <a:ea typeface="+mn-ea"/>
              </a:rPr>
              <a:t>                    </a:t>
            </a:r>
            <a:r>
              <a:rPr lang="zh-TW" altLang="zh-TW" sz="1800" dirty="0">
                <a:latin typeface="+mn-ea"/>
                <a:ea typeface="+mn-ea"/>
              </a:rPr>
              <a:t>期間服役彈性修業申請書」。</a:t>
            </a:r>
          </a:p>
          <a:p>
            <a:pPr marL="457200" lvl="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zh-TW" sz="1800" dirty="0">
                <a:latin typeface="+mn-ea"/>
                <a:ea typeface="+mn-ea"/>
              </a:rPr>
              <a:t>審核單位：經導師會談</a:t>
            </a:r>
            <a:r>
              <a:rPr lang="en-US" altLang="zh-TW" sz="1800" dirty="0">
                <a:latin typeface="+mn-ea"/>
                <a:ea typeface="+mn-ea"/>
              </a:rPr>
              <a:t> -&gt; </a:t>
            </a:r>
            <a:r>
              <a:rPr lang="zh-TW" altLang="zh-TW" sz="1800" dirty="0">
                <a:latin typeface="+mn-ea"/>
                <a:ea typeface="+mn-ea"/>
              </a:rPr>
              <a:t>學系</a:t>
            </a:r>
            <a:r>
              <a:rPr lang="en-US" altLang="zh-TW" sz="1800" dirty="0">
                <a:latin typeface="+mn-ea"/>
                <a:ea typeface="+mn-ea"/>
              </a:rPr>
              <a:t>(</a:t>
            </a:r>
            <a:r>
              <a:rPr lang="zh-TW" altLang="zh-TW" sz="1800" dirty="0">
                <a:latin typeface="+mn-ea"/>
                <a:ea typeface="+mn-ea"/>
              </a:rPr>
              <a:t>各學系辦公室</a:t>
            </a:r>
            <a:r>
              <a:rPr lang="en-US" altLang="zh-TW" sz="1800" dirty="0">
                <a:latin typeface="+mn-ea"/>
                <a:ea typeface="+mn-ea"/>
              </a:rPr>
              <a:t>) -&gt;</a:t>
            </a:r>
            <a:r>
              <a:rPr lang="zh-TW" altLang="zh-TW" sz="1800" dirty="0">
                <a:latin typeface="+mn-ea"/>
                <a:ea typeface="+mn-ea"/>
              </a:rPr>
              <a:t>學務處生輔組</a:t>
            </a:r>
            <a:r>
              <a:rPr lang="en-US" altLang="zh-TW" sz="1800" dirty="0">
                <a:latin typeface="+mn-ea"/>
                <a:ea typeface="+mn-ea"/>
              </a:rPr>
              <a:t>(</a:t>
            </a:r>
            <a:r>
              <a:rPr lang="zh-TW" altLang="zh-TW" sz="1800" dirty="0">
                <a:latin typeface="+mn-ea"/>
                <a:ea typeface="+mn-ea"/>
              </a:rPr>
              <a:t>維澈樓</a:t>
            </a:r>
            <a:r>
              <a:rPr lang="en-US" altLang="zh-TW" sz="1800" dirty="0">
                <a:latin typeface="+mn-ea"/>
                <a:ea typeface="+mn-ea"/>
              </a:rPr>
              <a:t>3</a:t>
            </a:r>
            <a:r>
              <a:rPr lang="zh-TW" altLang="zh-TW" sz="1800" dirty="0">
                <a:latin typeface="+mn-ea"/>
                <a:ea typeface="+mn-ea"/>
              </a:rPr>
              <a:t>樓</a:t>
            </a:r>
            <a:r>
              <a:rPr lang="en-US" altLang="zh-TW" sz="1800" dirty="0">
                <a:latin typeface="+mn-ea"/>
                <a:ea typeface="+mn-ea"/>
              </a:rPr>
              <a:t>) -&gt;</a:t>
            </a:r>
            <a:r>
              <a:rPr lang="zh-TW" altLang="zh-TW" sz="1800" dirty="0">
                <a:latin typeface="+mn-ea"/>
                <a:ea typeface="+mn-ea"/>
              </a:rPr>
              <a:t>親</a:t>
            </a:r>
            <a:br>
              <a:rPr lang="en-US" altLang="zh-TW" sz="1800" dirty="0">
                <a:latin typeface="+mn-ea"/>
                <a:ea typeface="+mn-ea"/>
              </a:rPr>
            </a:br>
            <a:r>
              <a:rPr lang="zh-TW" altLang="en-US" sz="1800" dirty="0">
                <a:latin typeface="+mn-ea"/>
                <a:ea typeface="+mn-ea"/>
              </a:rPr>
              <a:t>                    </a:t>
            </a:r>
            <a:r>
              <a:rPr lang="zh-TW" altLang="zh-TW" sz="1800" dirty="0">
                <a:latin typeface="+mn-ea"/>
                <a:ea typeface="+mn-ea"/>
              </a:rPr>
              <a:t>送聯合行政服務中心</a:t>
            </a:r>
            <a:r>
              <a:rPr lang="en-US" altLang="zh-TW" sz="1800" dirty="0">
                <a:latin typeface="+mn-ea"/>
                <a:ea typeface="+mn-ea"/>
              </a:rPr>
              <a:t>(</a:t>
            </a:r>
            <a:r>
              <a:rPr lang="zh-TW" altLang="zh-TW" sz="1800" dirty="0">
                <a:latin typeface="+mn-ea"/>
                <a:ea typeface="+mn-ea"/>
              </a:rPr>
              <a:t>維澈樓</a:t>
            </a:r>
            <a:r>
              <a:rPr lang="en-US" altLang="zh-TW" sz="1800" dirty="0">
                <a:latin typeface="+mn-ea"/>
                <a:ea typeface="+mn-ea"/>
              </a:rPr>
              <a:t>1</a:t>
            </a:r>
            <a:r>
              <a:rPr lang="zh-TW" altLang="zh-TW" sz="1800" dirty="0">
                <a:latin typeface="+mn-ea"/>
                <a:ea typeface="+mn-ea"/>
              </a:rPr>
              <a:t>樓</a:t>
            </a:r>
            <a:r>
              <a:rPr lang="en-US" altLang="zh-TW" sz="1800" dirty="0">
                <a:latin typeface="+mn-ea"/>
                <a:ea typeface="+mn-ea"/>
              </a:rPr>
              <a:t>)</a:t>
            </a:r>
            <a:r>
              <a:rPr lang="zh-TW" altLang="zh-TW" sz="1800" dirty="0">
                <a:latin typeface="+mn-ea"/>
                <a:ea typeface="+mn-ea"/>
              </a:rPr>
              <a:t>。</a:t>
            </a:r>
          </a:p>
          <a:p>
            <a:pPr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1800" dirty="0">
                <a:latin typeface="+mn-ea"/>
                <a:ea typeface="+mn-ea"/>
              </a:rPr>
              <a:t>★路徑 中原首頁</a:t>
            </a:r>
            <a:r>
              <a:rPr lang="en-US" altLang="zh-TW" sz="1800" dirty="0">
                <a:latin typeface="+mn-ea"/>
                <a:ea typeface="+mn-ea"/>
              </a:rPr>
              <a:t>→</a:t>
            </a:r>
            <a:r>
              <a:rPr lang="zh-TW" altLang="zh-TW" sz="1800" dirty="0">
                <a:latin typeface="+mn-ea"/>
                <a:ea typeface="+mn-ea"/>
              </a:rPr>
              <a:t>行政單位</a:t>
            </a:r>
            <a:r>
              <a:rPr lang="en-US" altLang="zh-TW" sz="1800" dirty="0">
                <a:latin typeface="+mn-ea"/>
                <a:ea typeface="+mn-ea"/>
              </a:rPr>
              <a:t>→</a:t>
            </a:r>
            <a:r>
              <a:rPr lang="zh-TW" altLang="zh-TW" sz="1800" dirty="0">
                <a:latin typeface="+mn-ea"/>
                <a:ea typeface="+mn-ea"/>
              </a:rPr>
              <a:t>教務處</a:t>
            </a:r>
            <a:r>
              <a:rPr lang="en-US" altLang="zh-TW" sz="1800" dirty="0">
                <a:latin typeface="+mn-ea"/>
                <a:ea typeface="+mn-ea"/>
              </a:rPr>
              <a:t>→</a:t>
            </a:r>
            <a:r>
              <a:rPr lang="zh-TW" altLang="zh-TW" sz="1800" dirty="0">
                <a:latin typeface="+mn-ea"/>
                <a:ea typeface="+mn-ea"/>
              </a:rPr>
              <a:t>課務與註冊組</a:t>
            </a:r>
            <a:r>
              <a:rPr lang="en-US" altLang="zh-TW" sz="1800" dirty="0">
                <a:latin typeface="+mn-ea"/>
                <a:ea typeface="+mn-ea"/>
              </a:rPr>
              <a:t>→</a:t>
            </a:r>
            <a:r>
              <a:rPr lang="zh-TW" altLang="zh-TW" sz="1800" dirty="0">
                <a:latin typeface="+mn-ea"/>
                <a:ea typeface="+mn-ea"/>
              </a:rPr>
              <a:t>服役彈性修業</a:t>
            </a:r>
            <a:endParaRPr lang="zh-TW" altLang="en-US" sz="1800" dirty="0">
              <a:latin typeface="+mn-ea"/>
              <a:ea typeface="+mn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609444"/>
            <a:ext cx="1760983" cy="176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0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申請休復退學系統登入畫面</a:t>
            </a:r>
          </a:p>
        </p:txBody>
      </p:sp>
      <p:sp>
        <p:nvSpPr>
          <p:cNvPr id="7" name="圓角矩形 6"/>
          <p:cNvSpPr/>
          <p:nvPr/>
        </p:nvSpPr>
        <p:spPr bwMode="auto">
          <a:xfrm>
            <a:off x="3779912" y="3351312"/>
            <a:ext cx="792088" cy="293712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b="1" dirty="0">
                <a:solidFill>
                  <a:srgbClr val="FF0000"/>
                </a:solidFill>
              </a:rPr>
              <a:t>學號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3779912" y="4221088"/>
            <a:ext cx="2160240" cy="36004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b="1" dirty="0">
                <a:solidFill>
                  <a:srgbClr val="FF0000"/>
                </a:solidFill>
              </a:rPr>
              <a:t>預設</a:t>
            </a:r>
            <a:r>
              <a:rPr lang="en-US" altLang="zh-TW" b="1" dirty="0">
                <a:solidFill>
                  <a:srgbClr val="FF0000"/>
                </a:solidFill>
              </a:rPr>
              <a:t>:</a:t>
            </a:r>
            <a:r>
              <a:rPr lang="zh-TW" altLang="zh-TW" b="1" dirty="0">
                <a:solidFill>
                  <a:srgbClr val="FF0000"/>
                </a:solidFill>
              </a:rPr>
              <a:t>西元生日</a:t>
            </a:r>
            <a:r>
              <a:rPr lang="en-US" altLang="zh-TW" b="1" dirty="0">
                <a:solidFill>
                  <a:srgbClr val="FF0000"/>
                </a:solidFill>
              </a:rPr>
              <a:t>8</a:t>
            </a:r>
            <a:r>
              <a:rPr lang="zh-TW" altLang="zh-TW" b="1" dirty="0">
                <a:solidFill>
                  <a:srgbClr val="FF0000"/>
                </a:solidFill>
              </a:rPr>
              <a:t>碼</a:t>
            </a:r>
            <a:endParaRPr kumimoji="0" lang="zh-TW" alt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9" name="內容版面配置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537480"/>
          </a:xfrm>
        </p:spPr>
      </p:pic>
      <p:sp>
        <p:nvSpPr>
          <p:cNvPr id="10" name="圓角矩形 9"/>
          <p:cNvSpPr/>
          <p:nvPr/>
        </p:nvSpPr>
        <p:spPr bwMode="auto">
          <a:xfrm>
            <a:off x="120941" y="1700808"/>
            <a:ext cx="3456384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dirty="0"/>
              <a:t>帳號：學號</a:t>
            </a:r>
            <a:endParaRPr lang="en-US" altLang="zh-TW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dirty="0"/>
              <a:t>新生密碼：預設為西元生日</a:t>
            </a:r>
            <a:r>
              <a:rPr lang="en-US" altLang="zh-TW" dirty="0"/>
              <a:t>8</a:t>
            </a:r>
            <a:r>
              <a:rPr lang="zh-TW" altLang="zh-TW" dirty="0"/>
              <a:t>碼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圓角矩形 11"/>
          <p:cNvSpPr/>
          <p:nvPr/>
        </p:nvSpPr>
        <p:spPr bwMode="auto">
          <a:xfrm>
            <a:off x="3923928" y="3451376"/>
            <a:ext cx="779901" cy="293712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b="1" dirty="0">
                <a:solidFill>
                  <a:srgbClr val="FF0000"/>
                </a:solidFill>
              </a:rPr>
              <a:t>學號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13" name="圓角矩形 12"/>
          <p:cNvSpPr/>
          <p:nvPr/>
        </p:nvSpPr>
        <p:spPr bwMode="auto">
          <a:xfrm>
            <a:off x="3923928" y="4401108"/>
            <a:ext cx="2160240" cy="36004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b="1" dirty="0">
                <a:solidFill>
                  <a:srgbClr val="FF0000"/>
                </a:solidFill>
              </a:rPr>
              <a:t>預設</a:t>
            </a:r>
            <a:r>
              <a:rPr lang="en-US" altLang="zh-TW" b="1" dirty="0">
                <a:solidFill>
                  <a:srgbClr val="FF0000"/>
                </a:solidFill>
              </a:rPr>
              <a:t>:</a:t>
            </a:r>
            <a:r>
              <a:rPr lang="zh-TW" altLang="zh-TW" b="1" dirty="0">
                <a:solidFill>
                  <a:srgbClr val="FF0000"/>
                </a:solidFill>
              </a:rPr>
              <a:t>西元生日</a:t>
            </a:r>
            <a:r>
              <a:rPr lang="en-US" altLang="zh-TW" b="1" dirty="0">
                <a:solidFill>
                  <a:srgbClr val="FF0000"/>
                </a:solidFill>
              </a:rPr>
              <a:t>8</a:t>
            </a:r>
            <a:r>
              <a:rPr lang="zh-TW" altLang="zh-TW" b="1" dirty="0">
                <a:solidFill>
                  <a:srgbClr val="FF0000"/>
                </a:solidFill>
              </a:rPr>
              <a:t>碼</a:t>
            </a:r>
            <a:endParaRPr kumimoji="0" lang="zh-TW" alt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申請休復退學系統登入畫面</a:t>
            </a:r>
          </a:p>
        </p:txBody>
      </p:sp>
      <p:pic>
        <p:nvPicPr>
          <p:cNvPr id="15" name="圖片 14" descr="D:\Desktop\109.7.8\新生休學\0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1835696" y="2900699"/>
            <a:ext cx="1872208" cy="8151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339752" y="4077072"/>
            <a:ext cx="1800200" cy="936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96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新生休學聲明事項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A6714C8-E005-4A05-B2FE-C66DC23ED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395"/>
            <a:ext cx="9144000" cy="505690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0351EAB-21E0-41DF-84DD-9028CA082F69}"/>
              </a:ext>
            </a:extLst>
          </p:cNvPr>
          <p:cNvSpPr/>
          <p:nvPr/>
        </p:nvSpPr>
        <p:spPr>
          <a:xfrm flipV="1">
            <a:off x="7812360" y="5229200"/>
            <a:ext cx="1331640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5F0BCCE-8709-4BA4-AE71-2D0AF7FBCD8F}"/>
              </a:ext>
            </a:extLst>
          </p:cNvPr>
          <p:cNvSpPr/>
          <p:nvPr/>
        </p:nvSpPr>
        <p:spPr>
          <a:xfrm>
            <a:off x="-216064" y="4725144"/>
            <a:ext cx="1152128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</a:t>
            </a:r>
            <a:endParaRPr lang="zh-TW" altLang="en-US" sz="2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36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新生休學聲明事項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0728"/>
            <a:ext cx="9144001" cy="5184576"/>
          </a:xfrm>
        </p:spPr>
      </p:pic>
      <p:sp>
        <p:nvSpPr>
          <p:cNvPr id="9" name="矩形 8"/>
          <p:cNvSpPr/>
          <p:nvPr/>
        </p:nvSpPr>
        <p:spPr>
          <a:xfrm>
            <a:off x="6516216" y="3212976"/>
            <a:ext cx="792088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704575"/>
      </p:ext>
    </p:extLst>
  </p:cSld>
  <p:clrMapOvr>
    <a:masterClrMapping/>
  </p:clrMapOvr>
</p:sld>
</file>

<file path=ppt/theme/theme1.xml><?xml version="1.0" encoding="utf-8"?>
<a:theme xmlns:a="http://schemas.openxmlformats.org/drawingml/2006/main" name="9_291TGp_car_light">
  <a:themeElements>
    <a:clrScheme name="291TGp_car_light 1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0080A2"/>
      </a:accent1>
      <a:accent2>
        <a:srgbClr val="93C052"/>
      </a:accent2>
      <a:accent3>
        <a:srgbClr val="FFFFFF"/>
      </a:accent3>
      <a:accent4>
        <a:srgbClr val="000000"/>
      </a:accent4>
      <a:accent5>
        <a:srgbClr val="AAC0CE"/>
      </a:accent5>
      <a:accent6>
        <a:srgbClr val="85AE49"/>
      </a:accent6>
      <a:hlink>
        <a:srgbClr val="9999FF"/>
      </a:hlink>
      <a:folHlink>
        <a:srgbClr val="4EA7EA"/>
      </a:folHlink>
    </a:clrScheme>
    <a:fontScheme name="9_291TGp_car_light">
      <a:majorFont>
        <a:latin typeface="華康儷中黑"/>
        <a:ea typeface="華康儷中黑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91TGp_car_light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0080A2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AAC0CE"/>
        </a:accent5>
        <a:accent6>
          <a:srgbClr val="85AE49"/>
        </a:accent6>
        <a:hlink>
          <a:srgbClr val="9999FF"/>
        </a:hlink>
        <a:folHlink>
          <a:srgbClr val="4EA7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655EC6"/>
        </a:accent1>
        <a:accent2>
          <a:srgbClr val="6EB3F2"/>
        </a:accent2>
        <a:accent3>
          <a:srgbClr val="FFFFFF"/>
        </a:accent3>
        <a:accent4>
          <a:srgbClr val="000000"/>
        </a:accent4>
        <a:accent5>
          <a:srgbClr val="B8B6DF"/>
        </a:accent5>
        <a:accent6>
          <a:srgbClr val="63A2DB"/>
        </a:accent6>
        <a:hlink>
          <a:srgbClr val="F7A83F"/>
        </a:hlink>
        <a:folHlink>
          <a:srgbClr val="D519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19416E"/>
        </a:accent1>
        <a:accent2>
          <a:srgbClr val="3C8630"/>
        </a:accent2>
        <a:accent3>
          <a:srgbClr val="FFFFFF"/>
        </a:accent3>
        <a:accent4>
          <a:srgbClr val="174578"/>
        </a:accent4>
        <a:accent5>
          <a:srgbClr val="ABB0BA"/>
        </a:accent5>
        <a:accent6>
          <a:srgbClr val="35792A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10434</TotalTime>
  <Words>802</Words>
  <Application>Microsoft Office PowerPoint</Application>
  <PresentationFormat>如螢幕大小 (4:3)</PresentationFormat>
  <Paragraphs>85</Paragraphs>
  <Slides>20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5" baseType="lpstr">
      <vt:lpstr>華康魏碑體</vt:lpstr>
      <vt:lpstr>華康儷中黑</vt:lpstr>
      <vt:lpstr>華康儷中黑(P)</vt:lpstr>
      <vt:lpstr>微軟正黑體</vt:lpstr>
      <vt:lpstr>微軟正黑體 (本文)</vt:lpstr>
      <vt:lpstr>新細明體</vt:lpstr>
      <vt:lpstr>標楷體</vt:lpstr>
      <vt:lpstr>Arial</vt:lpstr>
      <vt:lpstr>Calibri</vt:lpstr>
      <vt:lpstr>Cambria Math</vt:lpstr>
      <vt:lpstr>Times New Roman</vt:lpstr>
      <vt:lpstr>Tw Cen MT</vt:lpstr>
      <vt:lpstr>Wingdings</vt:lpstr>
      <vt:lpstr>Wingdings 2</vt:lpstr>
      <vt:lpstr>9_291TGp_car_light</vt:lpstr>
      <vt:lpstr>PowerPoint 簡報</vt:lpstr>
      <vt:lpstr>新生1網通路徑</vt:lpstr>
      <vt:lpstr>新生免到校辦理休學申請路徑</vt:lpstr>
      <vt:lpstr>休學重要規定</vt:lpstr>
      <vt:lpstr>服役彈性修業</vt:lpstr>
      <vt:lpstr>申請休復退學系統登入畫面</vt:lpstr>
      <vt:lpstr>申請休復退學系統登入畫面</vt:lpstr>
      <vt:lpstr>新生休學聲明事項</vt:lpstr>
      <vt:lpstr>新生休學聲明事項</vt:lpstr>
      <vt:lpstr>新生休學資料填寫</vt:lpstr>
      <vt:lpstr>新生休學資料填寫-勾選寄發休退學通知</vt:lpstr>
      <vt:lpstr>新生休學資料填寫-勾選休學原因</vt:lpstr>
      <vt:lpstr>新生休學資料填寫-休學原因勾選服兵役</vt:lpstr>
      <vt:lpstr>新生休學資料填寫-確認是否投保學生平安保險</vt:lpstr>
      <vt:lpstr>新生休學資料填寫-確認是否投保學生平安保險</vt:lpstr>
      <vt:lpstr>新生休學資料填寫-上傳畢業證書或同等學歷證明</vt:lpstr>
      <vt:lpstr>完成休學申請</vt:lpstr>
      <vt:lpstr>新生休學資料填寫-平安保險繳費</vt:lpstr>
      <vt:lpstr>下載休學證明書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助理協調會</dc:title>
  <dc:creator>林香吟</dc:creator>
  <cp:lastModifiedBy>黃琮媖</cp:lastModifiedBy>
  <cp:revision>568</cp:revision>
  <cp:lastPrinted>2020-04-27T06:58:00Z</cp:lastPrinted>
  <dcterms:created xsi:type="dcterms:W3CDTF">2017-03-13T08:34:44Z</dcterms:created>
  <dcterms:modified xsi:type="dcterms:W3CDTF">2026-03-03T02:37:48Z</dcterms:modified>
</cp:coreProperties>
</file>